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  <p:sldMasterId id="2147483702" r:id="rId4"/>
    <p:sldMasterId id="2147483717" r:id="rId5"/>
  </p:sldMasterIdLst>
  <p:notesMasterIdLst>
    <p:notesMasterId r:id="rId51"/>
  </p:notesMasterIdLst>
  <p:sldIdLst>
    <p:sldId id="257" r:id="rId6"/>
    <p:sldId id="260" r:id="rId7"/>
    <p:sldId id="2141411532" r:id="rId8"/>
    <p:sldId id="2141411536" r:id="rId9"/>
    <p:sldId id="2141411533" r:id="rId10"/>
    <p:sldId id="2141411537" r:id="rId11"/>
    <p:sldId id="1980" r:id="rId12"/>
    <p:sldId id="2141411535" r:id="rId13"/>
    <p:sldId id="1938" r:id="rId14"/>
    <p:sldId id="2141411524" r:id="rId15"/>
    <p:sldId id="2141411525" r:id="rId16"/>
    <p:sldId id="2141411526" r:id="rId17"/>
    <p:sldId id="2141411527" r:id="rId18"/>
    <p:sldId id="2141411529" r:id="rId19"/>
    <p:sldId id="2141411530" r:id="rId20"/>
    <p:sldId id="2141411531" r:id="rId21"/>
    <p:sldId id="2141411528" r:id="rId22"/>
    <p:sldId id="1977" r:id="rId23"/>
    <p:sldId id="1953" r:id="rId24"/>
    <p:sldId id="1954" r:id="rId25"/>
    <p:sldId id="1968" r:id="rId26"/>
    <p:sldId id="2141411521" r:id="rId27"/>
    <p:sldId id="2141411538" r:id="rId28"/>
    <p:sldId id="2141411539" r:id="rId29"/>
    <p:sldId id="2141411540" r:id="rId30"/>
    <p:sldId id="2141411541" r:id="rId31"/>
    <p:sldId id="279" r:id="rId32"/>
    <p:sldId id="2141411545" r:id="rId33"/>
    <p:sldId id="2141411544" r:id="rId34"/>
    <p:sldId id="2141411550" r:id="rId35"/>
    <p:sldId id="1944" r:id="rId36"/>
    <p:sldId id="1945" r:id="rId37"/>
    <p:sldId id="2141411551" r:id="rId38"/>
    <p:sldId id="2141411552" r:id="rId39"/>
    <p:sldId id="2141411543" r:id="rId40"/>
    <p:sldId id="280" r:id="rId41"/>
    <p:sldId id="281" r:id="rId42"/>
    <p:sldId id="2141411547" r:id="rId43"/>
    <p:sldId id="2141411548" r:id="rId44"/>
    <p:sldId id="2141411542" r:id="rId45"/>
    <p:sldId id="2141411549" r:id="rId46"/>
    <p:sldId id="2141411546" r:id="rId47"/>
    <p:sldId id="282" r:id="rId48"/>
    <p:sldId id="283" r:id="rId49"/>
    <p:sldId id="263" r:id="rId50"/>
  </p:sldIdLst>
  <p:sldSz cx="12192000" cy="6858000"/>
  <p:notesSz cx="6858000" cy="9144000"/>
  <p:embeddedFontLs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Calibri Light" panose="020F0302020204030204" pitchFamily="34" charset="0"/>
      <p:regular r:id="rId56"/>
      <p:italic r:id="rId57"/>
    </p:embeddedFont>
    <p:embeddedFont>
      <p:font typeface="Consolas" panose="020B0609020204030204" pitchFamily="49" charset="0"/>
      <p:regular r:id="rId58"/>
      <p:bold r:id="rId59"/>
      <p:italic r:id="rId60"/>
      <p:boldItalic r:id="rId61"/>
    </p:embeddedFont>
    <p:embeddedFont>
      <p:font typeface="Open Sans" panose="020B0606030504020204" pitchFamily="34" charset="0"/>
      <p:regular r:id="rId62"/>
      <p:bold r:id="rId63"/>
      <p:italic r:id="rId64"/>
      <p:boldItalic r:id="rId65"/>
    </p:embeddedFont>
    <p:embeddedFont>
      <p:font typeface="Segoe Light" panose="020B0604020202020204" charset="0"/>
      <p:regular r:id="rId66"/>
      <p:italic r:id="rId67"/>
    </p:embeddedFont>
    <p:embeddedFont>
      <p:font typeface="Segoe UI" panose="020B0502040204020203" pitchFamily="34" charset="0"/>
      <p:regular r:id="rId68"/>
      <p:bold r:id="rId69"/>
      <p:italic r:id="rId70"/>
      <p:boldItalic r:id="rId71"/>
    </p:embeddedFont>
    <p:embeddedFont>
      <p:font typeface="Segoe UI Light" panose="020B0502040204020203" pitchFamily="34" charset="0"/>
      <p:regular r:id="rId72"/>
      <p:italic r:id="rId73"/>
    </p:embeddedFont>
    <p:embeddedFont>
      <p:font typeface="Tw Cen MT" panose="020B0602020104020603" pitchFamily="34" charset="0"/>
      <p:regular r:id="rId74"/>
      <p:bold r:id="rId75"/>
      <p:italic r:id="rId76"/>
      <p:boldItalic r:id="rId7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74" Type="http://schemas.openxmlformats.org/officeDocument/2006/relationships/font" Target="fonts/font23.fntdata"/><Relationship Id="rId79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font" Target="fonts/font10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77" Type="http://schemas.openxmlformats.org/officeDocument/2006/relationships/font" Target="fonts/font26.fntdata"/><Relationship Id="rId8" Type="http://schemas.openxmlformats.org/officeDocument/2006/relationships/slide" Target="slides/slide3.xml"/><Relationship Id="rId51" Type="http://schemas.openxmlformats.org/officeDocument/2006/relationships/notesMaster" Target="notesMasters/notesMaster1.xml"/><Relationship Id="rId72" Type="http://schemas.openxmlformats.org/officeDocument/2006/relationships/font" Target="fonts/font21.fntdata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font" Target="fonts/font6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font" Target="fonts/font22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font" Target="fonts/font4.fntdata"/><Relationship Id="rId76" Type="http://schemas.openxmlformats.org/officeDocument/2006/relationships/font" Target="fonts/font25.fntdata"/><Relationship Id="rId7" Type="http://schemas.openxmlformats.org/officeDocument/2006/relationships/slide" Target="slides/slide2.xml"/><Relationship Id="rId71" Type="http://schemas.openxmlformats.org/officeDocument/2006/relationships/font" Target="fonts/font20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font" Target="fonts/font15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A501850-4659-4549-8361-17037DC569CC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46D3931-E8BB-49E3-8742-DF60968D869E}">
      <dgm:prSet/>
      <dgm:spPr/>
      <dgm:t>
        <a:bodyPr/>
        <a:lstStyle/>
        <a:p>
          <a:r>
            <a:rPr lang="en-GB"/>
            <a:t>Succinct</a:t>
          </a:r>
          <a:endParaRPr lang="en-US"/>
        </a:p>
      </dgm:t>
    </dgm:pt>
    <dgm:pt modelId="{424F3658-A02D-49AE-AA4D-EDEFD9B9854F}" type="parTrans" cxnId="{939F4E1A-9298-46DC-9B8D-B41DA3084994}">
      <dgm:prSet/>
      <dgm:spPr/>
      <dgm:t>
        <a:bodyPr/>
        <a:lstStyle/>
        <a:p>
          <a:endParaRPr lang="en-US"/>
        </a:p>
      </dgm:t>
    </dgm:pt>
    <dgm:pt modelId="{12939E05-FBAE-499F-A6DB-B9B745FFC3F8}" type="sibTrans" cxnId="{939F4E1A-9298-46DC-9B8D-B41DA3084994}">
      <dgm:prSet/>
      <dgm:spPr/>
      <dgm:t>
        <a:bodyPr/>
        <a:lstStyle/>
        <a:p>
          <a:endParaRPr lang="en-US"/>
        </a:p>
      </dgm:t>
    </dgm:pt>
    <dgm:pt modelId="{7739FAEA-91F9-49C1-A29A-0512DFA6B73E}">
      <dgm:prSet/>
      <dgm:spPr/>
      <dgm:t>
        <a:bodyPr/>
        <a:lstStyle/>
        <a:p>
          <a:r>
            <a:rPr lang="en-GB"/>
            <a:t>Robust </a:t>
          </a:r>
          <a:endParaRPr lang="en-US"/>
        </a:p>
      </dgm:t>
    </dgm:pt>
    <dgm:pt modelId="{FF8B6431-8B00-469F-A20A-D928C0A97FDD}" type="parTrans" cxnId="{2EB7A67B-A9A0-4F5B-A153-2C2171839BA7}">
      <dgm:prSet/>
      <dgm:spPr/>
      <dgm:t>
        <a:bodyPr/>
        <a:lstStyle/>
        <a:p>
          <a:endParaRPr lang="en-US"/>
        </a:p>
      </dgm:t>
    </dgm:pt>
    <dgm:pt modelId="{ACCDB07B-562F-4520-9FC4-A6B1E5DED5BC}" type="sibTrans" cxnId="{2EB7A67B-A9A0-4F5B-A153-2C2171839BA7}">
      <dgm:prSet/>
      <dgm:spPr/>
      <dgm:t>
        <a:bodyPr/>
        <a:lstStyle/>
        <a:p>
          <a:endParaRPr lang="en-US"/>
        </a:p>
      </dgm:t>
    </dgm:pt>
    <dgm:pt modelId="{325C5C6F-9D53-4CF0-8667-77C0DBECDD6C}">
      <dgm:prSet/>
      <dgm:spPr/>
      <dgm:t>
        <a:bodyPr/>
        <a:lstStyle/>
        <a:p>
          <a:r>
            <a:rPr lang="en-GB"/>
            <a:t>Performant</a:t>
          </a:r>
          <a:endParaRPr lang="en-US"/>
        </a:p>
      </dgm:t>
    </dgm:pt>
    <dgm:pt modelId="{7350E16D-2120-4816-9E8B-C7ABCDB8C1EA}" type="parTrans" cxnId="{07601B10-31B0-4B9E-826B-27789D907ED2}">
      <dgm:prSet/>
      <dgm:spPr/>
      <dgm:t>
        <a:bodyPr/>
        <a:lstStyle/>
        <a:p>
          <a:endParaRPr lang="en-US"/>
        </a:p>
      </dgm:t>
    </dgm:pt>
    <dgm:pt modelId="{BE2DD469-BFC8-4F14-B95C-1B5C1C46FFE8}" type="sibTrans" cxnId="{07601B10-31B0-4B9E-826B-27789D907ED2}">
      <dgm:prSet/>
      <dgm:spPr/>
      <dgm:t>
        <a:bodyPr/>
        <a:lstStyle/>
        <a:p>
          <a:endParaRPr lang="en-US"/>
        </a:p>
      </dgm:t>
    </dgm:pt>
    <dgm:pt modelId="{28AD5071-989B-400B-9105-494355EF76A1}" type="pres">
      <dgm:prSet presAssocID="{0A501850-4659-4549-8361-17037DC569CC}" presName="vert0" presStyleCnt="0">
        <dgm:presLayoutVars>
          <dgm:dir/>
          <dgm:animOne val="branch"/>
          <dgm:animLvl val="lvl"/>
        </dgm:presLayoutVars>
      </dgm:prSet>
      <dgm:spPr/>
    </dgm:pt>
    <dgm:pt modelId="{16320DB4-0B2F-4376-AEDE-E6CF54BC0624}" type="pres">
      <dgm:prSet presAssocID="{546D3931-E8BB-49E3-8742-DF60968D869E}" presName="thickLine" presStyleLbl="alignNode1" presStyleIdx="0" presStyleCnt="3"/>
      <dgm:spPr/>
    </dgm:pt>
    <dgm:pt modelId="{B5860BE9-94EF-44B3-A458-55272F69730E}" type="pres">
      <dgm:prSet presAssocID="{546D3931-E8BB-49E3-8742-DF60968D869E}" presName="horz1" presStyleCnt="0"/>
      <dgm:spPr/>
    </dgm:pt>
    <dgm:pt modelId="{44AA1A61-6737-42C7-8F75-D52855C2A2D8}" type="pres">
      <dgm:prSet presAssocID="{546D3931-E8BB-49E3-8742-DF60968D869E}" presName="tx1" presStyleLbl="revTx" presStyleIdx="0" presStyleCnt="3"/>
      <dgm:spPr/>
    </dgm:pt>
    <dgm:pt modelId="{1B10EE43-8C3E-4828-A35C-D85054B40FDE}" type="pres">
      <dgm:prSet presAssocID="{546D3931-E8BB-49E3-8742-DF60968D869E}" presName="vert1" presStyleCnt="0"/>
      <dgm:spPr/>
    </dgm:pt>
    <dgm:pt modelId="{7BCE58D2-CC0C-4966-9CF7-9BF72E8497BF}" type="pres">
      <dgm:prSet presAssocID="{7739FAEA-91F9-49C1-A29A-0512DFA6B73E}" presName="thickLine" presStyleLbl="alignNode1" presStyleIdx="1" presStyleCnt="3"/>
      <dgm:spPr/>
    </dgm:pt>
    <dgm:pt modelId="{3F395F76-3C04-483C-A7E2-39851A1EE085}" type="pres">
      <dgm:prSet presAssocID="{7739FAEA-91F9-49C1-A29A-0512DFA6B73E}" presName="horz1" presStyleCnt="0"/>
      <dgm:spPr/>
    </dgm:pt>
    <dgm:pt modelId="{9B7C6768-9CEF-4C8A-AAED-D2CD512293D4}" type="pres">
      <dgm:prSet presAssocID="{7739FAEA-91F9-49C1-A29A-0512DFA6B73E}" presName="tx1" presStyleLbl="revTx" presStyleIdx="1" presStyleCnt="3"/>
      <dgm:spPr/>
    </dgm:pt>
    <dgm:pt modelId="{66D16629-54E9-477F-AEC3-236C56A61D61}" type="pres">
      <dgm:prSet presAssocID="{7739FAEA-91F9-49C1-A29A-0512DFA6B73E}" presName="vert1" presStyleCnt="0"/>
      <dgm:spPr/>
    </dgm:pt>
    <dgm:pt modelId="{510C78AA-495B-4391-9A8D-B0B254B7A947}" type="pres">
      <dgm:prSet presAssocID="{325C5C6F-9D53-4CF0-8667-77C0DBECDD6C}" presName="thickLine" presStyleLbl="alignNode1" presStyleIdx="2" presStyleCnt="3"/>
      <dgm:spPr/>
    </dgm:pt>
    <dgm:pt modelId="{AF156932-2393-4044-BA39-C0C0F7F41447}" type="pres">
      <dgm:prSet presAssocID="{325C5C6F-9D53-4CF0-8667-77C0DBECDD6C}" presName="horz1" presStyleCnt="0"/>
      <dgm:spPr/>
    </dgm:pt>
    <dgm:pt modelId="{8DF5A97B-00B7-437F-93AD-82BB8DFBF29A}" type="pres">
      <dgm:prSet presAssocID="{325C5C6F-9D53-4CF0-8667-77C0DBECDD6C}" presName="tx1" presStyleLbl="revTx" presStyleIdx="2" presStyleCnt="3"/>
      <dgm:spPr/>
    </dgm:pt>
    <dgm:pt modelId="{CD0ABAA8-B97A-4A95-8940-A80D9405225A}" type="pres">
      <dgm:prSet presAssocID="{325C5C6F-9D53-4CF0-8667-77C0DBECDD6C}" presName="vert1" presStyleCnt="0"/>
      <dgm:spPr/>
    </dgm:pt>
  </dgm:ptLst>
  <dgm:cxnLst>
    <dgm:cxn modelId="{07601B10-31B0-4B9E-826B-27789D907ED2}" srcId="{0A501850-4659-4549-8361-17037DC569CC}" destId="{325C5C6F-9D53-4CF0-8667-77C0DBECDD6C}" srcOrd="2" destOrd="0" parTransId="{7350E16D-2120-4816-9E8B-C7ABCDB8C1EA}" sibTransId="{BE2DD469-BFC8-4F14-B95C-1B5C1C46FFE8}"/>
    <dgm:cxn modelId="{939F4E1A-9298-46DC-9B8D-B41DA3084994}" srcId="{0A501850-4659-4549-8361-17037DC569CC}" destId="{546D3931-E8BB-49E3-8742-DF60968D869E}" srcOrd="0" destOrd="0" parTransId="{424F3658-A02D-49AE-AA4D-EDEFD9B9854F}" sibTransId="{12939E05-FBAE-499F-A6DB-B9B745FFC3F8}"/>
    <dgm:cxn modelId="{3259583D-38E0-4DE6-ABB9-9FB68EEE3371}" type="presOf" srcId="{0A501850-4659-4549-8361-17037DC569CC}" destId="{28AD5071-989B-400B-9105-494355EF76A1}" srcOrd="0" destOrd="0" presId="urn:microsoft.com/office/officeart/2008/layout/LinedList"/>
    <dgm:cxn modelId="{93EDF043-8A05-4033-A88A-3B967B3B2F06}" type="presOf" srcId="{7739FAEA-91F9-49C1-A29A-0512DFA6B73E}" destId="{9B7C6768-9CEF-4C8A-AAED-D2CD512293D4}" srcOrd="0" destOrd="0" presId="urn:microsoft.com/office/officeart/2008/layout/LinedList"/>
    <dgm:cxn modelId="{4E027F47-485E-412C-A33F-97230CE3C44F}" type="presOf" srcId="{546D3931-E8BB-49E3-8742-DF60968D869E}" destId="{44AA1A61-6737-42C7-8F75-D52855C2A2D8}" srcOrd="0" destOrd="0" presId="urn:microsoft.com/office/officeart/2008/layout/LinedList"/>
    <dgm:cxn modelId="{2EB7A67B-A9A0-4F5B-A153-2C2171839BA7}" srcId="{0A501850-4659-4549-8361-17037DC569CC}" destId="{7739FAEA-91F9-49C1-A29A-0512DFA6B73E}" srcOrd="1" destOrd="0" parTransId="{FF8B6431-8B00-469F-A20A-D928C0A97FDD}" sibTransId="{ACCDB07B-562F-4520-9FC4-A6B1E5DED5BC}"/>
    <dgm:cxn modelId="{F96945A2-9E0B-4E5A-93B4-B97506EFCD77}" type="presOf" srcId="{325C5C6F-9D53-4CF0-8667-77C0DBECDD6C}" destId="{8DF5A97B-00B7-437F-93AD-82BB8DFBF29A}" srcOrd="0" destOrd="0" presId="urn:microsoft.com/office/officeart/2008/layout/LinedList"/>
    <dgm:cxn modelId="{0AB68353-5454-467C-80F9-7C2B807E8E6B}" type="presParOf" srcId="{28AD5071-989B-400B-9105-494355EF76A1}" destId="{16320DB4-0B2F-4376-AEDE-E6CF54BC0624}" srcOrd="0" destOrd="0" presId="urn:microsoft.com/office/officeart/2008/layout/LinedList"/>
    <dgm:cxn modelId="{1D406E52-B4A0-4D0E-8F4A-2325796AA41A}" type="presParOf" srcId="{28AD5071-989B-400B-9105-494355EF76A1}" destId="{B5860BE9-94EF-44B3-A458-55272F69730E}" srcOrd="1" destOrd="0" presId="urn:microsoft.com/office/officeart/2008/layout/LinedList"/>
    <dgm:cxn modelId="{062FA00B-3541-40CD-A284-60F0064DA0FB}" type="presParOf" srcId="{B5860BE9-94EF-44B3-A458-55272F69730E}" destId="{44AA1A61-6737-42C7-8F75-D52855C2A2D8}" srcOrd="0" destOrd="0" presId="urn:microsoft.com/office/officeart/2008/layout/LinedList"/>
    <dgm:cxn modelId="{9A1D5522-636E-4EBE-A7C3-7AC6BC850C0E}" type="presParOf" srcId="{B5860BE9-94EF-44B3-A458-55272F69730E}" destId="{1B10EE43-8C3E-4828-A35C-D85054B40FDE}" srcOrd="1" destOrd="0" presId="urn:microsoft.com/office/officeart/2008/layout/LinedList"/>
    <dgm:cxn modelId="{CF0138D7-AA97-410F-9959-DB6BFEDAB692}" type="presParOf" srcId="{28AD5071-989B-400B-9105-494355EF76A1}" destId="{7BCE58D2-CC0C-4966-9CF7-9BF72E8497BF}" srcOrd="2" destOrd="0" presId="urn:microsoft.com/office/officeart/2008/layout/LinedList"/>
    <dgm:cxn modelId="{12868A6D-613D-4F7D-8758-4FD28DAB7FEC}" type="presParOf" srcId="{28AD5071-989B-400B-9105-494355EF76A1}" destId="{3F395F76-3C04-483C-A7E2-39851A1EE085}" srcOrd="3" destOrd="0" presId="urn:microsoft.com/office/officeart/2008/layout/LinedList"/>
    <dgm:cxn modelId="{B7700513-B451-4E56-BFFF-D50FCE95F566}" type="presParOf" srcId="{3F395F76-3C04-483C-A7E2-39851A1EE085}" destId="{9B7C6768-9CEF-4C8A-AAED-D2CD512293D4}" srcOrd="0" destOrd="0" presId="urn:microsoft.com/office/officeart/2008/layout/LinedList"/>
    <dgm:cxn modelId="{BEF35CD5-03EA-46C4-88CC-21ACBE40CAEB}" type="presParOf" srcId="{3F395F76-3C04-483C-A7E2-39851A1EE085}" destId="{66D16629-54E9-477F-AEC3-236C56A61D61}" srcOrd="1" destOrd="0" presId="urn:microsoft.com/office/officeart/2008/layout/LinedList"/>
    <dgm:cxn modelId="{075E7067-1724-4FD0-84EC-D84E001780F5}" type="presParOf" srcId="{28AD5071-989B-400B-9105-494355EF76A1}" destId="{510C78AA-495B-4391-9A8D-B0B254B7A947}" srcOrd="4" destOrd="0" presId="urn:microsoft.com/office/officeart/2008/layout/LinedList"/>
    <dgm:cxn modelId="{16C2C32A-3077-458D-AE5C-963C3CBCB0EC}" type="presParOf" srcId="{28AD5071-989B-400B-9105-494355EF76A1}" destId="{AF156932-2393-4044-BA39-C0C0F7F41447}" srcOrd="5" destOrd="0" presId="urn:microsoft.com/office/officeart/2008/layout/LinedList"/>
    <dgm:cxn modelId="{81B6BE64-26BF-43E9-8B22-FE8694CAF83D}" type="presParOf" srcId="{AF156932-2393-4044-BA39-C0C0F7F41447}" destId="{8DF5A97B-00B7-437F-93AD-82BB8DFBF29A}" srcOrd="0" destOrd="0" presId="urn:microsoft.com/office/officeart/2008/layout/LinedList"/>
    <dgm:cxn modelId="{9D56F487-DAAD-4920-B4B2-C3844643F9C6}" type="presParOf" srcId="{AF156932-2393-4044-BA39-C0C0F7F41447}" destId="{CD0ABAA8-B97A-4A95-8940-A80D9405225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320DB4-0B2F-4376-AEDE-E6CF54BC0624}">
      <dsp:nvSpPr>
        <dsp:cNvPr id="0" name=""/>
        <dsp:cNvSpPr/>
      </dsp:nvSpPr>
      <dsp:spPr>
        <a:xfrm>
          <a:off x="0" y="2687"/>
          <a:ext cx="62636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AA1A61-6737-42C7-8F75-D52855C2A2D8}">
      <dsp:nvSpPr>
        <dsp:cNvPr id="0" name=""/>
        <dsp:cNvSpPr/>
      </dsp:nvSpPr>
      <dsp:spPr>
        <a:xfrm>
          <a:off x="0" y="2687"/>
          <a:ext cx="6263640" cy="1833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/>
            <a:t>Succinct</a:t>
          </a:r>
          <a:endParaRPr lang="en-US" sz="6500" kern="1200"/>
        </a:p>
      </dsp:txBody>
      <dsp:txXfrm>
        <a:off x="0" y="2687"/>
        <a:ext cx="6263640" cy="1833104"/>
      </dsp:txXfrm>
    </dsp:sp>
    <dsp:sp modelId="{7BCE58D2-CC0C-4966-9CF7-9BF72E8497BF}">
      <dsp:nvSpPr>
        <dsp:cNvPr id="0" name=""/>
        <dsp:cNvSpPr/>
      </dsp:nvSpPr>
      <dsp:spPr>
        <a:xfrm>
          <a:off x="0" y="1835791"/>
          <a:ext cx="6263640" cy="0"/>
        </a:xfrm>
        <a:prstGeom prst="line">
          <a:avLst/>
        </a:prstGeom>
        <a:solidFill>
          <a:schemeClr val="accent2">
            <a:hueOff val="24425"/>
            <a:satOff val="10485"/>
            <a:lumOff val="-29410"/>
            <a:alphaOff val="0"/>
          </a:schemeClr>
        </a:solidFill>
        <a:ln w="12700" cap="flat" cmpd="sng" algn="ctr">
          <a:solidFill>
            <a:schemeClr val="accent2">
              <a:hueOff val="24425"/>
              <a:satOff val="10485"/>
              <a:lumOff val="-294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7C6768-9CEF-4C8A-AAED-D2CD512293D4}">
      <dsp:nvSpPr>
        <dsp:cNvPr id="0" name=""/>
        <dsp:cNvSpPr/>
      </dsp:nvSpPr>
      <dsp:spPr>
        <a:xfrm>
          <a:off x="0" y="1835791"/>
          <a:ext cx="6263640" cy="1833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/>
            <a:t>Robust </a:t>
          </a:r>
          <a:endParaRPr lang="en-US" sz="6500" kern="1200"/>
        </a:p>
      </dsp:txBody>
      <dsp:txXfrm>
        <a:off x="0" y="1835791"/>
        <a:ext cx="6263640" cy="1833104"/>
      </dsp:txXfrm>
    </dsp:sp>
    <dsp:sp modelId="{510C78AA-495B-4391-9A8D-B0B254B7A947}">
      <dsp:nvSpPr>
        <dsp:cNvPr id="0" name=""/>
        <dsp:cNvSpPr/>
      </dsp:nvSpPr>
      <dsp:spPr>
        <a:xfrm>
          <a:off x="0" y="3668896"/>
          <a:ext cx="6263640" cy="0"/>
        </a:xfrm>
        <a:prstGeom prst="line">
          <a:avLst/>
        </a:prstGeom>
        <a:solidFill>
          <a:schemeClr val="accent2">
            <a:hueOff val="48851"/>
            <a:satOff val="20970"/>
            <a:lumOff val="-58820"/>
            <a:alphaOff val="0"/>
          </a:schemeClr>
        </a:solidFill>
        <a:ln w="12700" cap="flat" cmpd="sng" algn="ctr">
          <a:solidFill>
            <a:schemeClr val="accent2">
              <a:hueOff val="48851"/>
              <a:satOff val="20970"/>
              <a:lumOff val="-5882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F5A97B-00B7-437F-93AD-82BB8DFBF29A}">
      <dsp:nvSpPr>
        <dsp:cNvPr id="0" name=""/>
        <dsp:cNvSpPr/>
      </dsp:nvSpPr>
      <dsp:spPr>
        <a:xfrm>
          <a:off x="0" y="3668896"/>
          <a:ext cx="6263640" cy="1833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/>
            <a:t>Performant</a:t>
          </a:r>
          <a:endParaRPr lang="en-US" sz="6500" kern="1200"/>
        </a:p>
      </dsp:txBody>
      <dsp:txXfrm>
        <a:off x="0" y="3668896"/>
        <a:ext cx="6263640" cy="18331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30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06802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30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72243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30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5006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300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GB" sz="900" i="1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WebSharper also includes an excellent JavaScript compiler for F#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30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67022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300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GB" sz="9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Light" pitchFamily="34" charset="0"/>
              </a:rPr>
              <a:t>NOTE: other excellent full-stack options exist, including “</a:t>
            </a:r>
            <a:r>
              <a:rPr lang="en-GB" sz="900" err="1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Light" pitchFamily="34" charset="0"/>
              </a:rPr>
              <a:t>WebSharper</a:t>
            </a:r>
            <a:r>
              <a:rPr lang="en-GB" sz="9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Light" pitchFamily="34" charset="0"/>
              </a:rPr>
              <a:t>”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30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2209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30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4537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30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3173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30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013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30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1115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30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6079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30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4579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30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7423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30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3315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Master" Target="../slideMasters/slideMaster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623248"/>
          </a:xfrm>
        </p:spPr>
        <p:txBody>
          <a:bodyPr/>
          <a:lstStyle>
            <a:lvl1pPr algn="ctr">
              <a:defRPr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498673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01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814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1438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71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6785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4391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0276441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16577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701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7861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7239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812802" y="6248216"/>
            <a:ext cx="722811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62"/>
            <a:endParaRPr lang="en-GB" sz="1867">
              <a:solidFill>
                <a:srgbClr val="505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0" y="1272223"/>
            <a:ext cx="711200" cy="2444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62"/>
            <a:fld id="{8BAA82A5-D41F-40B6-864A-06BCCF57D3E7}" type="slidenum">
              <a:rPr lang="en-GB" sz="1867" smtClean="0">
                <a:solidFill>
                  <a:srgbClr val="505050"/>
                </a:solidFill>
              </a:rPr>
              <a:pPr defTabSz="914462"/>
              <a:t>‹#›</a:t>
            </a:fld>
            <a:endParaRPr lang="en-GB" sz="1867">
              <a:solidFill>
                <a:srgbClr val="50505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>
          <a:xfrm>
            <a:off x="8128000" y="6248411"/>
            <a:ext cx="3556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62"/>
            <a:endParaRPr lang="en-GB" sz="1867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49580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Dark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418" y="1773239"/>
            <a:ext cx="10943167" cy="2125661"/>
          </a:xfrm>
        </p:spPr>
        <p:txBody>
          <a:bodyPr>
            <a:normAutofit/>
          </a:bodyPr>
          <a:lstStyle>
            <a:lvl1pPr marL="0" indent="0">
              <a:buNone/>
              <a:defRPr lang="en-US" sz="12800" i="0" kern="1200" spc="-100" baseline="0" dirty="0" smtClean="0">
                <a:solidFill>
                  <a:schemeClr val="bg1"/>
                </a:solidFill>
                <a:latin typeface="Segoe UI Light" pitchFamily="34" charset="0"/>
                <a:ea typeface="+mn-ea"/>
                <a:cs typeface="+mn-cs"/>
              </a:defRPr>
            </a:lvl1pPr>
          </a:lstStyle>
          <a:p>
            <a:pPr marL="0" lvl="0" indent="0" algn="l" defTabSz="914462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</a:pPr>
            <a:r>
              <a:rPr lang="en-US"/>
              <a:t>Section title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8" y="4006850"/>
            <a:ext cx="10943167" cy="574279"/>
          </a:xfrm>
        </p:spPr>
        <p:txBody>
          <a:bodyPr/>
          <a:lstStyle>
            <a:lvl1pPr marL="0" indent="0">
              <a:buNone/>
              <a:defRPr lang="en-US" sz="3200" kern="1200" spc="-100" baseline="0" dirty="0">
                <a:solidFill>
                  <a:schemeClr val="bg1"/>
                </a:solidFill>
                <a:latin typeface="Segoe UI Light" pitchFamily="34" charset="0"/>
                <a:ea typeface="+mn-ea"/>
                <a:cs typeface="+mn-cs"/>
              </a:defRPr>
            </a:lvl1pPr>
          </a:lstStyle>
          <a:p>
            <a:pPr marL="0" lvl="0" indent="0" algn="l" defTabSz="914462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</a:pPr>
            <a:r>
              <a:rPr lang="en-US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160349752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0224" y="1447819"/>
            <a:ext cx="10245217" cy="1523497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0217" y="3874831"/>
            <a:ext cx="10245219" cy="463256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9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66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3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9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6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2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9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5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2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26" name="Picture 2" descr="\\server3\Restrict\FTP_Root\Clients\White_Whale\7-20683_TechEd_Europe_Template\TechEd_Europe_Keynote_Template\SFP_Art\PNG\TechEd_Europe_2010_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671" y="298938"/>
            <a:ext cx="2005360" cy="94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847632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119" y="1950828"/>
            <a:ext cx="10794093" cy="152349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9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3248749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2324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10"/>
            <a:ext cx="11151917" cy="2031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14029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148" y="1428767"/>
            <a:ext cx="11151917" cy="2031325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27856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248" y="1447804"/>
            <a:ext cx="5487829" cy="1755865"/>
          </a:xfrm>
        </p:spPr>
        <p:txBody>
          <a:bodyPr/>
          <a:lstStyle>
            <a:lvl1pPr marL="346905" indent="-346905">
              <a:lnSpc>
                <a:spcPct val="90000"/>
              </a:lnSpc>
              <a:defRPr sz="2900"/>
            </a:lvl1pPr>
            <a:lvl2pPr marL="687064" indent="-332060">
              <a:lnSpc>
                <a:spcPct val="90000"/>
              </a:lnSpc>
              <a:defRPr sz="2400"/>
            </a:lvl2pPr>
            <a:lvl3pPr marL="973229" indent="-294262">
              <a:lnSpc>
                <a:spcPct val="90000"/>
              </a:lnSpc>
              <a:defRPr sz="2000"/>
            </a:lvl3pPr>
            <a:lvl4pPr marL="1252645" indent="-279416">
              <a:lnSpc>
                <a:spcPct val="90000"/>
              </a:lnSpc>
              <a:defRPr sz="1800"/>
            </a:lvl4pPr>
            <a:lvl5pPr marL="1546908" indent="-286165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335" y="1447804"/>
            <a:ext cx="5487829" cy="1755865"/>
          </a:xfrm>
        </p:spPr>
        <p:txBody>
          <a:bodyPr/>
          <a:lstStyle>
            <a:lvl1pPr marL="355008" indent="-355008">
              <a:lnSpc>
                <a:spcPct val="90000"/>
              </a:lnSpc>
              <a:defRPr sz="2900"/>
            </a:lvl1pPr>
            <a:lvl2pPr marL="687064" indent="-346905">
              <a:lnSpc>
                <a:spcPct val="90000"/>
              </a:lnSpc>
              <a:defRPr sz="2400"/>
            </a:lvl2pPr>
            <a:lvl3pPr marL="981328" indent="-309111">
              <a:lnSpc>
                <a:spcPct val="90000"/>
              </a:lnSpc>
              <a:defRPr sz="2000"/>
            </a:lvl3pPr>
            <a:lvl4pPr marL="1252645" indent="-271316">
              <a:lnSpc>
                <a:spcPct val="90000"/>
              </a:lnSpc>
              <a:defRPr sz="1800"/>
            </a:lvl4pPr>
            <a:lvl5pPr marL="1546908" indent="-279416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01147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8" y="1411563"/>
            <a:ext cx="548782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66502" indent="0">
              <a:buNone/>
              <a:defRPr sz="2000" b="1"/>
            </a:lvl2pPr>
            <a:lvl3pPr marL="933007" indent="0">
              <a:buNone/>
              <a:defRPr sz="1800" b="1"/>
            </a:lvl3pPr>
            <a:lvl4pPr marL="1399507" indent="0">
              <a:buNone/>
              <a:defRPr sz="1600" b="1"/>
            </a:lvl4pPr>
            <a:lvl5pPr marL="1866008" indent="0">
              <a:buNone/>
              <a:defRPr sz="1600" b="1"/>
            </a:lvl5pPr>
            <a:lvl6pPr marL="2332516" indent="0">
              <a:buNone/>
              <a:defRPr sz="1600" b="1"/>
            </a:lvl6pPr>
            <a:lvl7pPr marL="2799014" indent="0">
              <a:buNone/>
              <a:defRPr sz="1600" b="1"/>
            </a:lvl7pPr>
            <a:lvl8pPr marL="3265516" indent="0">
              <a:buNone/>
              <a:defRPr sz="1600" b="1"/>
            </a:lvl8pPr>
            <a:lvl9pPr marL="373201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003" y="2133605"/>
            <a:ext cx="5486400" cy="1585049"/>
          </a:xfrm>
        </p:spPr>
        <p:txBody>
          <a:bodyPr/>
          <a:lstStyle>
            <a:lvl1pPr marL="287517" indent="-287517">
              <a:defRPr sz="2400"/>
            </a:lvl1pPr>
            <a:lvl2pPr marL="573678" indent="-271316">
              <a:defRPr sz="2000"/>
            </a:lvl2pPr>
            <a:lvl3pPr marL="830147" indent="-248370">
              <a:defRPr sz="1800"/>
            </a:lvl3pPr>
            <a:lvl4pPr marL="1071767" indent="-233523">
              <a:defRPr sz="1800"/>
            </a:lvl4pPr>
            <a:lvl5pPr marL="1305294" indent="-210574"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3335" y="1411563"/>
            <a:ext cx="548782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66502" indent="0">
              <a:buNone/>
              <a:defRPr sz="2000" b="1"/>
            </a:lvl2pPr>
            <a:lvl3pPr marL="933007" indent="0">
              <a:buNone/>
              <a:defRPr sz="1800" b="1"/>
            </a:lvl3pPr>
            <a:lvl4pPr marL="1399507" indent="0">
              <a:buNone/>
              <a:defRPr sz="1600" b="1"/>
            </a:lvl4pPr>
            <a:lvl5pPr marL="1866008" indent="0">
              <a:buNone/>
              <a:defRPr sz="1600" b="1"/>
            </a:lvl5pPr>
            <a:lvl6pPr marL="2332516" indent="0">
              <a:buNone/>
              <a:defRPr sz="1600" b="1"/>
            </a:lvl6pPr>
            <a:lvl7pPr marL="2799014" indent="0">
              <a:buNone/>
              <a:defRPr sz="1600" b="1"/>
            </a:lvl7pPr>
            <a:lvl8pPr marL="3265516" indent="0">
              <a:buNone/>
              <a:defRPr sz="1600" b="1"/>
            </a:lvl8pPr>
            <a:lvl9pPr marL="373201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3335" y="2133615"/>
            <a:ext cx="5487829" cy="1585049"/>
          </a:xfrm>
        </p:spPr>
        <p:txBody>
          <a:bodyPr/>
          <a:lstStyle>
            <a:lvl1pPr marL="302363" indent="-302363">
              <a:defRPr sz="2400"/>
            </a:lvl1pPr>
            <a:lvl2pPr marL="581778" indent="-279416">
              <a:defRPr sz="2000"/>
            </a:lvl2pPr>
            <a:lvl3pPr marL="838248" indent="-249721">
              <a:defRPr sz="1800"/>
            </a:lvl3pPr>
            <a:lvl4pPr marL="1071767" indent="-241622">
              <a:defRPr sz="1800"/>
            </a:lvl4pPr>
            <a:lvl5pPr marL="1305294" indent="-225418"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559299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64425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50" y="1447865"/>
            <a:ext cx="11151916" cy="2031325"/>
          </a:xfrm>
        </p:spPr>
        <p:txBody>
          <a:bodyPr/>
          <a:lstStyle>
            <a:lvl1pPr>
              <a:defRPr>
                <a:latin typeface="Tw Cen MT" panose="020B0602020104020603" pitchFamily="34" charset="0"/>
              </a:defRPr>
            </a:lvl1pPr>
            <a:lvl2pPr>
              <a:defRPr>
                <a:latin typeface="Tw Cen MT" panose="020B0602020104020603" pitchFamily="34" charset="0"/>
              </a:defRPr>
            </a:lvl2pPr>
            <a:lvl3pPr>
              <a:defRPr>
                <a:latin typeface="Tw Cen MT" panose="020B0602020104020603" pitchFamily="34" charset="0"/>
              </a:defRPr>
            </a:lvl3pPr>
            <a:lvl4pPr>
              <a:defRPr>
                <a:latin typeface="Tw Cen MT" panose="020B0602020104020603" pitchFamily="34" charset="0"/>
              </a:defRPr>
            </a:lvl4pPr>
            <a:lvl5pPr>
              <a:defRPr>
                <a:latin typeface="Tw Cen MT" panose="020B06020201040206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1160045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background 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hite-green code shap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white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61568" y="1304545"/>
            <a:ext cx="10782603" cy="1434239"/>
          </a:xfrm>
        </p:spPr>
        <p:txBody>
          <a:bodyPr/>
          <a:lstStyle>
            <a:lvl1pPr marL="0" indent="0">
              <a:lnSpc>
                <a:spcPct val="80000"/>
              </a:lnSpc>
              <a:buFontTx/>
              <a:buNone/>
              <a:defRPr sz="24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1pPr>
            <a:lvl2pPr marL="457200" indent="6350">
              <a:lnSpc>
                <a:spcPct val="80000"/>
              </a:lnSpc>
              <a:buFontTx/>
              <a:buNone/>
              <a:defRPr sz="20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2pPr>
            <a:lvl3pPr marL="796925" indent="0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3pPr>
            <a:lvl4pPr marL="1147763" indent="20638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4pPr>
            <a:lvl5pPr marL="1489075" indent="0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4057532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12/1/2021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530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72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1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2324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50" y="1447810"/>
            <a:ext cx="11151916" cy="2031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6024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6" r:id="rId8"/>
    <p:sldLayoutId id="2147483727" r:id="rId9"/>
    <p:sldLayoutId id="2147483728" r:id="rId10"/>
  </p:sldLayoutIdLst>
  <p:transition>
    <p:fade/>
  </p:transition>
  <p:txStyles>
    <p:titleStyle>
      <a:lvl1pPr algn="l" defTabSz="933007" rtl="0" eaLnBrk="1" latinLnBrk="0" hangingPunct="1">
        <a:lnSpc>
          <a:spcPct val="90000"/>
        </a:lnSpc>
        <a:spcBef>
          <a:spcPct val="0"/>
        </a:spcBef>
        <a:buNone/>
        <a:defRPr lang="en-US" sz="4500" b="0" kern="1200" cap="none" spc="-102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Tw Cen MT" panose="020B0602020104020603" pitchFamily="34" charset="0"/>
          <a:ea typeface="+mn-ea"/>
          <a:cs typeface="Arial" charset="0"/>
        </a:defRPr>
      </a:lvl1pPr>
    </p:titleStyle>
    <p:bodyStyle>
      <a:lvl1pPr marL="469761" indent="-469761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2"/>
        </a:buBlip>
        <a:defRPr sz="33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1pPr>
      <a:lvl2pPr marL="873107" indent="-403346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9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2pPr>
      <a:lvl3pPr marL="1284553" indent="-411443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3pPr>
      <a:lvl4pPr marL="1637684" indent="-353129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4pPr>
      <a:lvl5pPr marL="1981094" indent="-343412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5pPr>
      <a:lvl6pPr marL="2565762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2266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8768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5269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502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300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50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6008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2516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9014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5516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201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t.net/fshar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t.net/fshar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t.net/fshar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t.net/fshar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t.net/fshar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t.net/fshar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t.net/fshar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t.net/fshar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raffe-fsharp/Giraffe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interactive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4.xml"/><Relationship Id="rId5" Type="http://schemas.openxmlformats.org/officeDocument/2006/relationships/hyperlink" Target="http://www.dot.net/ml" TargetMode="Externa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blogs.microsoft.com/dotnet/whats-new-in-fsharp-6/#thanks-and-acknowledgments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t.net/fshar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 in F# 5 &amp; 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 Syme |&gt; @dsymetweets</a:t>
            </a:r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26EAC33-0269-44E0-87E4-A96758CB3A6E}"/>
              </a:ext>
            </a:extLst>
          </p:cNvPr>
          <p:cNvSpPr/>
          <p:nvPr/>
        </p:nvSpPr>
        <p:spPr>
          <a:xfrm>
            <a:off x="4621077" y="5828811"/>
            <a:ext cx="29498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dot.net/</a:t>
            </a:r>
            <a:r>
              <a:rPr kumimoji="0" lang="en-GB" sz="3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fsharp</a:t>
            </a:r>
            <a:endParaRPr kumimoji="0" lang="en-GB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34C684-B652-450C-8660-69BA76164D21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F# is good for </a:t>
            </a: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programming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>
              <a:ln>
                <a:noFill/>
              </a:ln>
              <a:solidFill>
                <a:srgbClr val="DED7F7">
                  <a:lumMod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>
              <a:ln>
                <a:noFill/>
              </a:ln>
              <a:solidFill>
                <a:srgbClr val="DED7F7">
                  <a:lumMod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521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26EAC33-0269-44E0-87E4-A96758CB3A6E}"/>
              </a:ext>
            </a:extLst>
          </p:cNvPr>
          <p:cNvSpPr/>
          <p:nvPr/>
        </p:nvSpPr>
        <p:spPr>
          <a:xfrm>
            <a:off x="4621077" y="5828811"/>
            <a:ext cx="29498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dot.net/</a:t>
            </a:r>
            <a:r>
              <a:rPr kumimoji="0" lang="en-GB" sz="3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fsharp</a:t>
            </a:r>
            <a:endParaRPr kumimoji="0" lang="en-GB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34C684-B652-450C-8660-69BA76164D21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F# is good for </a:t>
            </a: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</a:t>
            </a:r>
            <a:r>
              <a:rPr kumimoji="0" lang="en-GB" sz="4400" b="0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programming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>
              <a:ln>
                <a:noFill/>
              </a:ln>
              <a:solidFill>
                <a:srgbClr val="DED7F7">
                  <a:lumMod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>
              <a:ln>
                <a:noFill/>
              </a:ln>
              <a:solidFill>
                <a:srgbClr val="DED7F7">
                  <a:lumMod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964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26EAC33-0269-44E0-87E4-A96758CB3A6E}"/>
              </a:ext>
            </a:extLst>
          </p:cNvPr>
          <p:cNvSpPr/>
          <p:nvPr/>
        </p:nvSpPr>
        <p:spPr>
          <a:xfrm>
            <a:off x="4621077" y="5828811"/>
            <a:ext cx="29498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dot.net/</a:t>
            </a:r>
            <a:r>
              <a:rPr kumimoji="0" lang="en-GB" sz="3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fsharp</a:t>
            </a:r>
            <a:endParaRPr kumimoji="0" lang="en-GB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34C684-B652-450C-8660-69BA76164D21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F# is good for </a:t>
            </a: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cloud</a:t>
            </a:r>
            <a:r>
              <a:rPr kumimoji="0" lang="en-GB" sz="4400" b="0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programming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>
              <a:ln>
                <a:noFill/>
              </a:ln>
              <a:solidFill>
                <a:srgbClr val="DED7F7">
                  <a:lumMod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>
              <a:ln>
                <a:noFill/>
              </a:ln>
              <a:solidFill>
                <a:srgbClr val="DED7F7">
                  <a:lumMod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47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26EAC33-0269-44E0-87E4-A96758CB3A6E}"/>
              </a:ext>
            </a:extLst>
          </p:cNvPr>
          <p:cNvSpPr/>
          <p:nvPr/>
        </p:nvSpPr>
        <p:spPr>
          <a:xfrm>
            <a:off x="4621077" y="5828811"/>
            <a:ext cx="29498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dot.net/</a:t>
            </a:r>
            <a:r>
              <a:rPr kumimoji="0" lang="en-GB" sz="3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fsharp</a:t>
            </a:r>
            <a:endParaRPr kumimoji="0" lang="en-GB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34C684-B652-450C-8660-69BA76164D21}"/>
              </a:ext>
            </a:extLst>
          </p:cNvPr>
          <p:cNvSpPr txBox="1">
            <a:spLocks/>
          </p:cNvSpPr>
          <p:nvPr/>
        </p:nvSpPr>
        <p:spPr>
          <a:xfrm>
            <a:off x="-268086" y="2766218"/>
            <a:ext cx="12728171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F# is good for </a:t>
            </a: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AI/ML/data-science</a:t>
            </a:r>
            <a:r>
              <a:rPr kumimoji="0" lang="en-GB" sz="4400" b="0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programming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>
              <a:ln>
                <a:noFill/>
              </a:ln>
              <a:solidFill>
                <a:srgbClr val="DED7F7">
                  <a:lumMod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>
              <a:ln>
                <a:noFill/>
              </a:ln>
              <a:solidFill>
                <a:srgbClr val="DED7F7">
                  <a:lumMod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616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26EAC33-0269-44E0-87E4-A96758CB3A6E}"/>
              </a:ext>
            </a:extLst>
          </p:cNvPr>
          <p:cNvSpPr/>
          <p:nvPr/>
        </p:nvSpPr>
        <p:spPr>
          <a:xfrm>
            <a:off x="4621077" y="5828811"/>
            <a:ext cx="29498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dot.net/</a:t>
            </a:r>
            <a:r>
              <a:rPr kumimoji="0" lang="en-GB" sz="3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fsharp</a:t>
            </a:r>
            <a:endParaRPr kumimoji="0" lang="en-GB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34C684-B652-450C-8660-69BA76164D21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F# is good for </a:t>
            </a: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succinct</a:t>
            </a:r>
            <a:r>
              <a:rPr kumimoji="0" lang="en-GB" sz="4400" b="0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programming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>
              <a:ln>
                <a:noFill/>
              </a:ln>
              <a:solidFill>
                <a:srgbClr val="DED7F7">
                  <a:lumMod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>
              <a:ln>
                <a:noFill/>
              </a:ln>
              <a:solidFill>
                <a:srgbClr val="DED7F7">
                  <a:lumMod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2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26EAC33-0269-44E0-87E4-A96758CB3A6E}"/>
              </a:ext>
            </a:extLst>
          </p:cNvPr>
          <p:cNvSpPr/>
          <p:nvPr/>
        </p:nvSpPr>
        <p:spPr>
          <a:xfrm>
            <a:off x="4621077" y="5828811"/>
            <a:ext cx="29498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dot.net/</a:t>
            </a:r>
            <a:r>
              <a:rPr kumimoji="0" lang="en-GB" sz="3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fsharp</a:t>
            </a:r>
            <a:endParaRPr kumimoji="0" lang="en-GB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34C684-B652-450C-8660-69BA76164D21}"/>
              </a:ext>
            </a:extLst>
          </p:cNvPr>
          <p:cNvSpPr txBox="1">
            <a:spLocks/>
          </p:cNvSpPr>
          <p:nvPr/>
        </p:nvSpPr>
        <p:spPr>
          <a:xfrm>
            <a:off x="-154354" y="2766218"/>
            <a:ext cx="12500708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F# is good for </a:t>
            </a: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correct</a:t>
            </a:r>
            <a:r>
              <a:rPr kumimoji="0" lang="en-GB" sz="4400" b="0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programming</a:t>
            </a:r>
            <a:endParaRPr kumimoji="0" lang="en-GB" sz="4400" b="0" i="0" u="none" strike="noStrike" kern="1200" cap="none" spc="0" normalizeH="0" baseline="0" noProof="0">
              <a:ln>
                <a:noFill/>
              </a:ln>
              <a:solidFill>
                <a:srgbClr val="DED7F7">
                  <a:lumMod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>
              <a:ln>
                <a:noFill/>
              </a:ln>
              <a:solidFill>
                <a:srgbClr val="DED7F7">
                  <a:lumMod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303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26EAC33-0269-44E0-87E4-A96758CB3A6E}"/>
              </a:ext>
            </a:extLst>
          </p:cNvPr>
          <p:cNvSpPr/>
          <p:nvPr/>
        </p:nvSpPr>
        <p:spPr>
          <a:xfrm>
            <a:off x="4621077" y="5828811"/>
            <a:ext cx="29498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dot.net/</a:t>
            </a:r>
            <a:r>
              <a:rPr kumimoji="0" lang="en-GB" sz="3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fsharp</a:t>
            </a:r>
            <a:endParaRPr kumimoji="0" lang="en-GB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34C684-B652-450C-8660-69BA76164D21}"/>
              </a:ext>
            </a:extLst>
          </p:cNvPr>
          <p:cNvSpPr txBox="1">
            <a:spLocks/>
          </p:cNvSpPr>
          <p:nvPr/>
        </p:nvSpPr>
        <p:spPr>
          <a:xfrm>
            <a:off x="-154354" y="2766218"/>
            <a:ext cx="12500708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F# is good for </a:t>
            </a: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performant</a:t>
            </a:r>
            <a:r>
              <a:rPr kumimoji="0" lang="en-GB" sz="4400" b="0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programming</a:t>
            </a:r>
            <a:endParaRPr kumimoji="0" lang="en-GB" sz="4400" b="0" i="0" u="none" strike="noStrike" kern="1200" cap="none" spc="0" normalizeH="0" baseline="0" noProof="0">
              <a:ln>
                <a:noFill/>
              </a:ln>
              <a:solidFill>
                <a:srgbClr val="DED7F7">
                  <a:lumMod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>
              <a:ln>
                <a:noFill/>
              </a:ln>
              <a:solidFill>
                <a:srgbClr val="DED7F7">
                  <a:lumMod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214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26EAC33-0269-44E0-87E4-A96758CB3A6E}"/>
              </a:ext>
            </a:extLst>
          </p:cNvPr>
          <p:cNvSpPr/>
          <p:nvPr/>
        </p:nvSpPr>
        <p:spPr>
          <a:xfrm>
            <a:off x="4621077" y="5828811"/>
            <a:ext cx="29498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dot.net/</a:t>
            </a:r>
            <a:r>
              <a:rPr kumimoji="0" lang="en-GB" sz="3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fsharp</a:t>
            </a:r>
            <a:endParaRPr kumimoji="0" lang="en-GB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34C684-B652-450C-8660-69BA76164D21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F# is good for </a:t>
            </a: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programming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>
              <a:ln>
                <a:noFill/>
              </a:ln>
              <a:solidFill>
                <a:srgbClr val="DED7F7">
                  <a:lumMod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>
              <a:ln>
                <a:noFill/>
              </a:ln>
              <a:solidFill>
                <a:srgbClr val="DED7F7">
                  <a:lumMod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480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/>
              <a:t>F# get started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2406CD-F8A7-4797-8DCA-71ABC2DE1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>
                <a:latin typeface="Consolas" panose="020B0609020204030204" pitchFamily="49" charset="0"/>
                <a:cs typeface="Consolas" panose="020B0609020204030204" pitchFamily="49" charset="0"/>
              </a:rPr>
              <a:t>dotnet new -lang F#</a:t>
            </a:r>
            <a:br>
              <a:rPr lang="en-GB" sz="280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28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800">
                <a:latin typeface="Consolas" panose="020B0609020204030204" pitchFamily="49" charset="0"/>
                <a:cs typeface="Consolas" panose="020B0609020204030204" pitchFamily="49" charset="0"/>
              </a:rPr>
              <a:t>dotnet build</a:t>
            </a:r>
            <a:br>
              <a:rPr lang="en-GB" sz="280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155D8C8-50D3-4773-81CF-BB67E845A27D}"/>
              </a:ext>
            </a:extLst>
          </p:cNvPr>
          <p:cNvSpPr/>
          <p:nvPr/>
        </p:nvSpPr>
        <p:spPr bwMode="auto">
          <a:xfrm>
            <a:off x="838200" y="3722032"/>
            <a:ext cx="5038725" cy="2085975"/>
          </a:xfrm>
          <a:prstGeom prst="wedgeRectCallout">
            <a:avLst>
              <a:gd name="adj1" fmla="val -26504"/>
              <a:gd name="adj2" fmla="val 2049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F# tools are part of the .NET SDK, available </a:t>
            </a:r>
            <a:r>
              <a:rPr kumimoji="0" lang="en-GB" sz="3600" b="0" i="0" u="sng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everywhere</a:t>
            </a: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7943573-C4C0-4430-AAC6-631EE4E1D805}"/>
              </a:ext>
            </a:extLst>
          </p:cNvPr>
          <p:cNvGrpSpPr/>
          <p:nvPr/>
        </p:nvGrpSpPr>
        <p:grpSpPr>
          <a:xfrm>
            <a:off x="8343676" y="3722032"/>
            <a:ext cx="2067359" cy="2556383"/>
            <a:chOff x="8020947" y="2393302"/>
            <a:chExt cx="2067359" cy="255638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52E979FA-A7CB-4BBB-80BF-9F57AB38E4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8020948" y="2393302"/>
              <a:ext cx="2067358" cy="2071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3A84DA3-E305-4178-AEAE-B4E0352554E4}"/>
                </a:ext>
              </a:extLst>
            </p:cNvPr>
            <p:cNvSpPr txBox="1"/>
            <p:nvPr/>
          </p:nvSpPr>
          <p:spPr>
            <a:xfrm>
              <a:off x="8020947" y="4580353"/>
              <a:ext cx="20673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330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www.dot.net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512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/>
              <a:t>F# for the web backend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7202BD-8F30-4F5E-9B28-53570B59F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>
                <a:latin typeface="Consolas" panose="020B0609020204030204" pitchFamily="49" charset="0"/>
              </a:rPr>
              <a:t>dotnet new -</a:t>
            </a:r>
            <a:r>
              <a:rPr lang="en-GB" sz="2800" err="1">
                <a:latin typeface="Consolas" panose="020B0609020204030204" pitchFamily="49" charset="0"/>
              </a:rPr>
              <a:t>i</a:t>
            </a:r>
            <a:r>
              <a:rPr lang="en-GB" sz="2800">
                <a:latin typeface="Consolas" panose="020B0609020204030204" pitchFamily="49" charset="0"/>
              </a:rPr>
              <a:t> "giraffe-template::*"</a:t>
            </a:r>
            <a:br>
              <a:rPr lang="en-GB" sz="2800">
                <a:latin typeface="Consolas" panose="020B0609020204030204" pitchFamily="49" charset="0"/>
              </a:rPr>
            </a:br>
            <a:br>
              <a:rPr lang="en-GB" sz="28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800">
                <a:latin typeface="Consolas" panose="020B0609020204030204" pitchFamily="49" charset="0"/>
                <a:cs typeface="Consolas" panose="020B0609020204030204" pitchFamily="49" charset="0"/>
              </a:rPr>
              <a:t>dotnet giraffe</a:t>
            </a:r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E91B883-DC50-4480-A9FF-239D8546BED4}"/>
              </a:ext>
            </a:extLst>
          </p:cNvPr>
          <p:cNvGrpSpPr/>
          <p:nvPr/>
        </p:nvGrpSpPr>
        <p:grpSpPr>
          <a:xfrm>
            <a:off x="7982362" y="2821540"/>
            <a:ext cx="3168154" cy="3039383"/>
            <a:chOff x="7744157" y="2476500"/>
            <a:chExt cx="3168154" cy="3039383"/>
          </a:xfrm>
        </p:grpSpPr>
        <p:pic>
          <p:nvPicPr>
            <p:cNvPr id="1031" name="Picture 7" descr="Giraffe">
              <a:extLst>
                <a:ext uri="{FF2B5EF4-FFF2-40B4-BE49-F238E27FC236}">
                  <a16:creationId xmlns:a16="http://schemas.microsoft.com/office/drawing/2014/main" id="{389D1A02-0007-494B-A977-584A7F3F1E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75734" y="247650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943BAE7-1749-4F68-9F79-221E6112CA65}"/>
                </a:ext>
              </a:extLst>
            </p:cNvPr>
            <p:cNvSpPr/>
            <p:nvPr/>
          </p:nvSpPr>
          <p:spPr>
            <a:xfrm>
              <a:off x="7744157" y="4346332"/>
              <a:ext cx="3168154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330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24292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 functional ASP.NET Core micro web framework for building rich web applications.</a:t>
              </a:r>
              <a:b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24292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b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24292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hlinkClick r:id="rId3"/>
                </a:rPr>
                <a:t>github.com/giraffe-</a:t>
              </a:r>
              <a:r>
                <a:rPr kumimoji="0" lang="en-GB" sz="1400" b="0" i="0" u="none" strike="noStrike" kern="1200" cap="none" spc="0" normalizeH="0" baseline="0" noProof="0" err="1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hlinkClick r:id="rId3"/>
                </a:rPr>
                <a:t>fsharp</a:t>
              </a: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hlinkClick r:id="rId3"/>
                </a:rPr>
                <a:t>/Giraffe</a:t>
              </a: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</p:txBody>
        </p:sp>
      </p:grp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6A698AF3-2EBC-4408-82A2-DBC0134C60EB}"/>
              </a:ext>
            </a:extLst>
          </p:cNvPr>
          <p:cNvSpPr/>
          <p:nvPr/>
        </p:nvSpPr>
        <p:spPr bwMode="auto">
          <a:xfrm>
            <a:off x="838200" y="3932137"/>
            <a:ext cx="5038725" cy="1859629"/>
          </a:xfrm>
          <a:prstGeom prst="wedgeRectCallout">
            <a:avLst>
              <a:gd name="adj1" fmla="val -26504"/>
              <a:gd name="adj2" fmla="val 2049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 perf, functional  server-side programming</a:t>
            </a: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26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pandemic, two language versions</a:t>
            </a:r>
          </a:p>
          <a:p>
            <a:r>
              <a:rPr lang="en-US" dirty="0"/>
              <a:t>Changes in how we talk about F#</a:t>
            </a:r>
          </a:p>
          <a:p>
            <a:r>
              <a:rPr lang="en-US" dirty="0"/>
              <a:t>Walk through F# 5 and F# 6</a:t>
            </a:r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/>
              <a:t>F# for the web frontend (JavaScript)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9FCDE-53A7-418E-8F5F-376BB6FB0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>
                <a:latin typeface="Consolas" panose="020B0609020204030204" pitchFamily="49" charset="0"/>
              </a:rPr>
              <a:t>dotnet new -</a:t>
            </a:r>
            <a:r>
              <a:rPr lang="en-GB" sz="2800" err="1">
                <a:latin typeface="Consolas" panose="020B0609020204030204" pitchFamily="49" charset="0"/>
              </a:rPr>
              <a:t>i</a:t>
            </a:r>
            <a:r>
              <a:rPr lang="en-GB" sz="2800">
                <a:latin typeface="Consolas" panose="020B0609020204030204" pitchFamily="49" charset="0"/>
              </a:rPr>
              <a:t> "</a:t>
            </a:r>
            <a:r>
              <a:rPr lang="en-GB" sz="2800" err="1">
                <a:latin typeface="Consolas" panose="020B0609020204030204" pitchFamily="49" charset="0"/>
              </a:rPr>
              <a:t>Fable.Template</a:t>
            </a:r>
            <a:r>
              <a:rPr lang="en-GB" sz="2800">
                <a:latin typeface="Consolas" panose="020B0609020204030204" pitchFamily="49" charset="0"/>
              </a:rPr>
              <a:t>::*"</a:t>
            </a:r>
            <a:br>
              <a:rPr lang="en-GB" sz="2800">
                <a:latin typeface="Consolas" panose="020B0609020204030204" pitchFamily="49" charset="0"/>
              </a:rPr>
            </a:br>
            <a:br>
              <a:rPr lang="en-GB" sz="28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800">
                <a:latin typeface="Consolas" panose="020B0609020204030204" pitchFamily="49" charset="0"/>
                <a:cs typeface="Consolas" panose="020B0609020204030204" pitchFamily="49" charset="0"/>
              </a:rPr>
              <a:t>dotnet new fable</a:t>
            </a:r>
            <a:br>
              <a:rPr lang="en-GB" sz="28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800" err="1"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GB" sz="2800">
                <a:latin typeface="Consolas" panose="020B0609020204030204" pitchFamily="49" charset="0"/>
                <a:cs typeface="Consolas" panose="020B0609020204030204" pitchFamily="49" charset="0"/>
              </a:rPr>
              <a:t> install</a:t>
            </a:r>
            <a:br>
              <a:rPr lang="en-GB" sz="28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800" err="1"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GB" sz="2800">
                <a:latin typeface="Consolas" panose="020B0609020204030204" pitchFamily="49" charset="0"/>
                <a:cs typeface="Consolas" panose="020B0609020204030204" pitchFamily="49" charset="0"/>
              </a:rPr>
              <a:t> start</a:t>
            </a:r>
            <a:endParaRPr lang="en-US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8FCFEE89-A466-4A8A-B72C-13EF6C5010A6}"/>
              </a:ext>
            </a:extLst>
          </p:cNvPr>
          <p:cNvSpPr/>
          <p:nvPr/>
        </p:nvSpPr>
        <p:spPr bwMode="auto">
          <a:xfrm>
            <a:off x="838200" y="4186271"/>
            <a:ext cx="5150518" cy="1632857"/>
          </a:xfrm>
          <a:prstGeom prst="wedgeRectCallout">
            <a:avLst>
              <a:gd name="adj1" fmla="val -26504"/>
              <a:gd name="adj2" fmla="val 2049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can use F# as a JavaScript language</a:t>
            </a: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57AC33-71F3-46F7-AD3E-12FCCAA44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893" y="4001294"/>
            <a:ext cx="2213806" cy="16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53FE7C-2EE5-43C9-BA3C-2336C38725B1}"/>
              </a:ext>
            </a:extLst>
          </p:cNvPr>
          <p:cNvSpPr txBox="1"/>
          <p:nvPr/>
        </p:nvSpPr>
        <p:spPr>
          <a:xfrm>
            <a:off x="8314321" y="5724630"/>
            <a:ext cx="1956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fable.io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F9302ADD-32C5-4E9D-981C-8403D83A1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618" y="2962031"/>
            <a:ext cx="1445846" cy="144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029C6E-4CE3-4FBA-9F2D-97F2A18DEDED}"/>
              </a:ext>
            </a:extLst>
          </p:cNvPr>
          <p:cNvSpPr txBox="1"/>
          <p:nvPr/>
        </p:nvSpPr>
        <p:spPr>
          <a:xfrm>
            <a:off x="10028066" y="4238600"/>
            <a:ext cx="19569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websharper.com</a:t>
            </a:r>
          </a:p>
        </p:txBody>
      </p:sp>
    </p:spTree>
    <p:extLst>
      <p:ext uri="{BB962C8B-B14F-4D97-AF65-F5344CB8AC3E}">
        <p14:creationId xmlns:p14="http://schemas.microsoft.com/office/powerpoint/2010/main" val="2050207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/>
              <a:t>F# for the full stack with SAFE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A77ED8F-3735-447C-B060-3AEB46F86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>
                <a:latin typeface="Consolas" panose="020B0609020204030204" pitchFamily="49" charset="0"/>
              </a:rPr>
              <a:t>dotnet new -</a:t>
            </a:r>
            <a:r>
              <a:rPr lang="en-GB" sz="2800" err="1">
                <a:latin typeface="Consolas" panose="020B0609020204030204" pitchFamily="49" charset="0"/>
              </a:rPr>
              <a:t>i</a:t>
            </a:r>
            <a:r>
              <a:rPr lang="en-GB" sz="2800">
                <a:latin typeface="Consolas" panose="020B0609020204030204" pitchFamily="49" charset="0"/>
              </a:rPr>
              <a:t> </a:t>
            </a:r>
            <a:r>
              <a:rPr lang="en-GB" sz="2800" err="1">
                <a:latin typeface="Consolas" panose="020B0609020204030204" pitchFamily="49" charset="0"/>
              </a:rPr>
              <a:t>SAFE.Template</a:t>
            </a:r>
            <a:br>
              <a:rPr lang="en-GB" sz="2800">
                <a:latin typeface="Consolas" panose="020B0609020204030204" pitchFamily="49" charset="0"/>
              </a:rPr>
            </a:br>
            <a:br>
              <a:rPr lang="en-GB" sz="28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800">
                <a:latin typeface="Consolas" panose="020B0609020204030204" pitchFamily="49" charset="0"/>
                <a:cs typeface="Consolas" panose="020B0609020204030204" pitchFamily="49" charset="0"/>
              </a:rPr>
              <a:t>dotnet new SAFE</a:t>
            </a:r>
            <a:br>
              <a:rPr lang="en-GB" sz="28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800">
                <a:latin typeface="Consolas" panose="020B0609020204030204" pitchFamily="49" charset="0"/>
                <a:cs typeface="Consolas" panose="020B0609020204030204" pitchFamily="49" charset="0"/>
              </a:rPr>
              <a:t>dotnet tool restore</a:t>
            </a:r>
            <a:br>
              <a:rPr lang="en-GB" sz="28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800">
                <a:latin typeface="Consolas" panose="020B0609020204030204" pitchFamily="49" charset="0"/>
                <a:cs typeface="Consolas" panose="020B0609020204030204" pitchFamily="49" charset="0"/>
              </a:rPr>
              <a:t>dotnet run</a:t>
            </a:r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BD047D3-E56E-409F-BEC2-11C2C0DFCA68}"/>
              </a:ext>
            </a:extLst>
          </p:cNvPr>
          <p:cNvGrpSpPr/>
          <p:nvPr/>
        </p:nvGrpSpPr>
        <p:grpSpPr>
          <a:xfrm>
            <a:off x="588733" y="4462199"/>
            <a:ext cx="11321895" cy="1714764"/>
            <a:chOff x="1003692" y="4462199"/>
            <a:chExt cx="11321895" cy="171476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557AC33-71F3-46F7-AD3E-12FCCAA441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2316" y="4793388"/>
              <a:ext cx="1565542" cy="1154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7" descr="Giraffe">
              <a:extLst>
                <a:ext uri="{FF2B5EF4-FFF2-40B4-BE49-F238E27FC236}">
                  <a16:creationId xmlns:a16="http://schemas.microsoft.com/office/drawing/2014/main" id="{9CD680AA-E443-486C-98A7-CB0C38E7B9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1300" y="4571256"/>
              <a:ext cx="1483754" cy="1483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6F3A90D-DD02-41F4-9775-E7363BB093F2}"/>
                </a:ext>
              </a:extLst>
            </p:cNvPr>
            <p:cNvSpPr txBox="1"/>
            <p:nvPr/>
          </p:nvSpPr>
          <p:spPr>
            <a:xfrm>
              <a:off x="8952402" y="4872333"/>
              <a:ext cx="49084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330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8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+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4DBE68-B0C0-4757-8448-9AEC5D6811FB}"/>
                </a:ext>
              </a:extLst>
            </p:cNvPr>
            <p:cNvSpPr txBox="1"/>
            <p:nvPr/>
          </p:nvSpPr>
          <p:spPr>
            <a:xfrm>
              <a:off x="4021115" y="4884403"/>
              <a:ext cx="49084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330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8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=</a:t>
              </a:r>
            </a:p>
          </p:txBody>
        </p:sp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176F4B68-2D3A-4FB3-AAB6-0AC83CDE6F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3692" y="4462199"/>
              <a:ext cx="2543175" cy="1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4DB21D-C593-4D75-A016-69F6615D5FA9}"/>
                </a:ext>
              </a:extLst>
            </p:cNvPr>
            <p:cNvSpPr txBox="1"/>
            <p:nvPr/>
          </p:nvSpPr>
          <p:spPr>
            <a:xfrm>
              <a:off x="6448265" y="4884403"/>
              <a:ext cx="49084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330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8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+</a:t>
              </a:r>
            </a:p>
          </p:txBody>
        </p:sp>
        <p:pic>
          <p:nvPicPr>
            <p:cNvPr id="1026" name="Picture 2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F4F23AB8-6D33-491F-9B35-2F16BE9E6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7822" y="4525696"/>
              <a:ext cx="3127765" cy="165126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43505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D02F3-77DB-4EBB-BB5E-749721E27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F# for data science &amp; ML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76D2013-9B73-4E75-9971-4261C3765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732" y="1537168"/>
            <a:ext cx="7109361" cy="4351338"/>
          </a:xfrm>
        </p:spPr>
        <p:txBody>
          <a:bodyPr>
            <a:normAutofit/>
          </a:bodyPr>
          <a:lstStyle/>
          <a:p>
            <a:r>
              <a:rPr lang="nn-NO" sz="2400"/>
              <a:t>#r "nuget:Microsoft.ML,1.4.0"</a:t>
            </a:r>
          </a:p>
          <a:p>
            <a:r>
              <a:rPr lang="nn-NO" sz="2400"/>
              <a:t>#r "nuget:Microsoft.ML.AutoML,0.16.0"</a:t>
            </a:r>
            <a:endParaRPr lang="en-US" sz="2400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D3B3F87B-E6DE-4462-8D22-FCAEC11C2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63" y="1537168"/>
            <a:ext cx="4359319" cy="478050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EA782A-66A2-48DC-B5EA-B832586BA87F}"/>
              </a:ext>
            </a:extLst>
          </p:cNvPr>
          <p:cNvSpPr txBox="1"/>
          <p:nvPr/>
        </p:nvSpPr>
        <p:spPr>
          <a:xfrm>
            <a:off x="1139736" y="6412151"/>
            <a:ext cx="3572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github.com/dotnet/interactive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pic>
        <p:nvPicPr>
          <p:cNvPr id="14" name="Picture 13" descr="Timeline&#10;&#10;Description automatically generated">
            <a:extLst>
              <a:ext uri="{FF2B5EF4-FFF2-40B4-BE49-F238E27FC236}">
                <a16:creationId xmlns:a16="http://schemas.microsoft.com/office/drawing/2014/main" id="{F8F67C2C-3E58-4E18-AAE9-C61E89839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732" y="2888677"/>
            <a:ext cx="6075853" cy="3429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BEE413F-0FA4-4FA7-A00F-E5DC1E61DC2B}"/>
              </a:ext>
            </a:extLst>
          </p:cNvPr>
          <p:cNvSpPr txBox="1"/>
          <p:nvPr/>
        </p:nvSpPr>
        <p:spPr>
          <a:xfrm>
            <a:off x="6706372" y="6412807"/>
            <a:ext cx="3572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5"/>
              </a:rPr>
              <a:t>dot.net/ml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7440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37E3B-99F3-4750-AD11-1EC2690C9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F# 5!   Release Nov 2020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ED7983-30ED-437E-ACB6-CFA44E080B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0841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F# 5 - Laundry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err="1"/>
              <a:t>FSharp.Core</a:t>
            </a:r>
            <a:r>
              <a:rPr lang="en-US" dirty="0"/>
              <a:t> targets netstandard2.0</a:t>
            </a:r>
          </a:p>
          <a:p>
            <a:pPr>
              <a:lnSpc>
                <a:spcPct val="110000"/>
              </a:lnSpc>
            </a:pPr>
            <a:r>
              <a:rPr lang="en-US" b="1" dirty="0"/>
              <a:t>#r "nuget: …“</a:t>
            </a:r>
          </a:p>
          <a:p>
            <a:pPr>
              <a:lnSpc>
                <a:spcPct val="110000"/>
              </a:lnSpc>
            </a:pPr>
            <a:r>
              <a:rPr lang="en-US" dirty="0"/>
              <a:t>.NET Interactive</a:t>
            </a:r>
          </a:p>
          <a:p>
            <a:pPr>
              <a:lnSpc>
                <a:spcPct val="110000"/>
              </a:lnSpc>
            </a:pPr>
            <a:r>
              <a:rPr lang="en-US" b="1" dirty="0"/>
              <a:t>String interpolation!</a:t>
            </a:r>
          </a:p>
          <a:p>
            <a:pPr>
              <a:lnSpc>
                <a:spcPct val="110000"/>
              </a:lnSpc>
            </a:pPr>
            <a:r>
              <a:rPr lang="en-US" dirty="0" err="1"/>
              <a:t>nameof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b="1" dirty="0"/>
              <a:t>“open type”</a:t>
            </a:r>
          </a:p>
          <a:p>
            <a:pPr>
              <a:lnSpc>
                <a:spcPct val="110000"/>
              </a:lnSpc>
            </a:pPr>
            <a:r>
              <a:rPr lang="en-US" dirty="0"/>
              <a:t>Slicing updates</a:t>
            </a:r>
          </a:p>
          <a:p>
            <a:pPr>
              <a:lnSpc>
                <a:spcPct val="110000"/>
              </a:lnSpc>
            </a:pPr>
            <a:r>
              <a:rPr lang="en-US" b="1" dirty="0"/>
              <a:t>let! .. and! ..</a:t>
            </a:r>
          </a:p>
          <a:p>
            <a:pPr>
              <a:lnSpc>
                <a:spcPct val="110000"/>
              </a:lnSpc>
            </a:pPr>
            <a:r>
              <a:rPr lang="en-US" dirty="0"/>
              <a:t>Stack traces for async</a:t>
            </a:r>
          </a:p>
          <a:p>
            <a:pPr>
              <a:lnSpc>
                <a:spcPct val="110000"/>
              </a:lnSpc>
            </a:pPr>
            <a:r>
              <a:rPr lang="en-US" dirty="0"/>
              <a:t>Multi generic instantiations</a:t>
            </a:r>
          </a:p>
          <a:p>
            <a:pPr>
              <a:lnSpc>
                <a:spcPct val="110000"/>
              </a:lnSpc>
            </a:pPr>
            <a:r>
              <a:rPr lang="en-US" dirty="0"/>
              <a:t>Default interface member consumption</a:t>
            </a:r>
          </a:p>
          <a:p>
            <a:pPr>
              <a:lnSpc>
                <a:spcPct val="110000"/>
              </a:lnSpc>
            </a:pPr>
            <a:r>
              <a:rPr lang="en-US" dirty="0"/>
              <a:t>Interop with nullable value types</a:t>
            </a:r>
          </a:p>
          <a:p>
            <a:pPr>
              <a:lnSpc>
                <a:spcPct val="110000"/>
              </a:lnSpc>
            </a:pPr>
            <a:r>
              <a:rPr lang="en-US" b="1" dirty="0"/>
              <a:t>Improved Map/Set performance</a:t>
            </a:r>
          </a:p>
          <a:p>
            <a:pPr>
              <a:lnSpc>
                <a:spcPct val="110000"/>
              </a:lnSpc>
            </a:pPr>
            <a:r>
              <a:rPr lang="en-US" dirty="0"/>
              <a:t>Improved Compiler performance</a:t>
            </a:r>
          </a:p>
          <a:p>
            <a:pPr>
              <a:lnSpc>
                <a:spcPct val="110000"/>
              </a:lnSpc>
            </a:pPr>
            <a:r>
              <a:rPr lang="en-US" b="1" dirty="0"/>
              <a:t>Checked XML docs</a:t>
            </a:r>
          </a:p>
        </p:txBody>
      </p:sp>
    </p:spTree>
    <p:extLst>
      <p:ext uri="{BB962C8B-B14F-4D97-AF65-F5344CB8AC3E}">
        <p14:creationId xmlns:p14="http://schemas.microsoft.com/office/powerpoint/2010/main" val="2544432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37E3B-99F3-4750-AD11-1EC2690C9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F# 6!   Release Nov 2021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ED7983-30ED-437E-ACB6-CFA44E080B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0471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F# 6 - Laundry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1800" b="1" dirty="0"/>
              <a:t>task { … }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Resumable code</a:t>
            </a:r>
          </a:p>
          <a:p>
            <a:pPr>
              <a:lnSpc>
                <a:spcPct val="120000"/>
              </a:lnSpc>
            </a:pPr>
            <a:r>
              <a:rPr lang="en-US" sz="1800" b="1" dirty="0"/>
              <a:t>expr[</a:t>
            </a:r>
            <a:r>
              <a:rPr lang="en-US" sz="1800" b="1" dirty="0" err="1"/>
              <a:t>idx</a:t>
            </a:r>
            <a:r>
              <a:rPr lang="en-US" sz="1800" b="1" dirty="0"/>
              <a:t>]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Structs for partial active pattern returns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Overloaded custom operations in CEs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“as” patterns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Indentation syntax revisions</a:t>
            </a:r>
          </a:p>
          <a:p>
            <a:pPr>
              <a:lnSpc>
                <a:spcPct val="120000"/>
              </a:lnSpc>
            </a:pPr>
            <a:r>
              <a:rPr lang="en-US" sz="1800" dirty="0" err="1"/>
              <a:t>InlineIfLambda</a:t>
            </a:r>
            <a:endParaRPr lang="en-US" sz="1800" dirty="0"/>
          </a:p>
          <a:p>
            <a:pPr>
              <a:lnSpc>
                <a:spcPct val="120000"/>
              </a:lnSpc>
            </a:pPr>
            <a:r>
              <a:rPr lang="en-US" sz="1800" b="1" dirty="0"/>
              <a:t>4x perf for list and array expressions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Additional implicit conversions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Immutable collection updates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More unit annotations</a:t>
            </a:r>
          </a:p>
          <a:p>
            <a:pPr>
              <a:lnSpc>
                <a:spcPct val="120000"/>
              </a:lnSpc>
            </a:pPr>
            <a:r>
              <a:rPr lang="en-US" sz="1800" b="1" dirty="0"/>
              <a:t>! and := soft deprecation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Remove legacy features</a:t>
            </a:r>
          </a:p>
          <a:p>
            <a:pPr>
              <a:lnSpc>
                <a:spcPct val="120000"/>
              </a:lnSpc>
            </a:pPr>
            <a:r>
              <a:rPr lang="en-US" sz="1800" b="1" dirty="0"/>
              <a:t>Pipeline debugging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Value shadowing</a:t>
            </a:r>
          </a:p>
          <a:p>
            <a:pPr>
              <a:lnSpc>
                <a:spcPct val="120000"/>
              </a:lnSpc>
            </a:pPr>
            <a:r>
              <a:rPr lang="en-US" sz="1800" b="1" dirty="0"/>
              <a:t>Tooling perf,  scalability (64-bit, multi-thread)</a:t>
            </a:r>
          </a:p>
          <a:p>
            <a:pPr>
              <a:lnSpc>
                <a:spcPct val="120000"/>
              </a:lnSpc>
            </a:pPr>
            <a:r>
              <a:rPr lang="en-US" sz="1800" b="1" dirty="0"/>
              <a:t>.NET Core default for VS scripting</a:t>
            </a:r>
          </a:p>
          <a:p>
            <a:pPr>
              <a:lnSpc>
                <a:spcPct val="120000"/>
              </a:lnSpc>
            </a:pPr>
            <a:r>
              <a:rPr lang="en-US" sz="1800" b="1" dirty="0"/>
              <a:t>Scripting respects </a:t>
            </a:r>
            <a:r>
              <a:rPr lang="en-US" sz="1800" b="1" dirty="0" err="1"/>
              <a:t>global.json</a:t>
            </a:r>
            <a:endParaRPr lang="en-US" sz="1800" b="1" dirty="0"/>
          </a:p>
          <a:p>
            <a:pPr>
              <a:lnSpc>
                <a:spcPct val="120000"/>
              </a:lnSpc>
            </a:pPr>
            <a:r>
              <a:rPr lang="en-US" sz="1800" dirty="0"/>
              <a:t>General improvements in .NET 6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General improvements in Visual Studio 2022</a:t>
            </a:r>
          </a:p>
        </p:txBody>
      </p:sp>
    </p:spTree>
    <p:extLst>
      <p:ext uri="{BB962C8B-B14F-4D97-AF65-F5344CB8AC3E}">
        <p14:creationId xmlns:p14="http://schemas.microsoft.com/office/powerpoint/2010/main" val="2964659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interpolation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very first F# RFC FS-1001, from 2014</a:t>
            </a:r>
          </a:p>
          <a:p>
            <a:pPr lvl="1"/>
            <a:r>
              <a:rPr lang="en-US" dirty="0"/>
              <a:t>Improved readability</a:t>
            </a:r>
          </a:p>
          <a:p>
            <a:pPr lvl="1"/>
            <a:r>
              <a:rPr lang="en-US" dirty="0"/>
              <a:t>Reduced errors</a:t>
            </a:r>
          </a:p>
          <a:p>
            <a:pPr lvl="1"/>
            <a:r>
              <a:rPr lang="en-US" dirty="0"/>
              <a:t>More succinct</a:t>
            </a:r>
          </a:p>
          <a:p>
            <a:pPr lvl="1"/>
            <a:r>
              <a:rPr lang="en-US" dirty="0"/>
              <a:t>Less to learn</a:t>
            </a:r>
          </a:p>
          <a:p>
            <a:r>
              <a:rPr lang="en-US" dirty="0"/>
              <a:t>Design has been iterated, very happy with the result</a:t>
            </a:r>
          </a:p>
          <a:p>
            <a:r>
              <a:rPr lang="en-US" dirty="0"/>
              <a:t>Safer than any other language with string interpolation</a:t>
            </a:r>
          </a:p>
          <a:p>
            <a:r>
              <a:rPr lang="en-US" dirty="0"/>
              <a:t>Aim</a:t>
            </a:r>
          </a:p>
          <a:p>
            <a:pPr lvl="1"/>
            <a:r>
              <a:rPr lang="en-US" dirty="0"/>
              <a:t>Align with C#</a:t>
            </a:r>
          </a:p>
          <a:p>
            <a:pPr lvl="1"/>
            <a:r>
              <a:rPr lang="en-US" dirty="0"/>
              <a:t>But keep strong typing by unifying with </a:t>
            </a:r>
            <a:r>
              <a:rPr lang="en-US" dirty="0" err="1"/>
              <a:t>printfn</a:t>
            </a:r>
            <a:endParaRPr lang="en-US" dirty="0"/>
          </a:p>
          <a:p>
            <a:pPr lvl="1"/>
            <a:r>
              <a:rPr lang="en-US" dirty="0"/>
              <a:t>Allow use with </a:t>
            </a:r>
            <a:r>
              <a:rPr lang="en-US" dirty="0" err="1"/>
              <a:t>printfn</a:t>
            </a:r>
            <a:r>
              <a:rPr lang="en-US" dirty="0"/>
              <a:t> + friends</a:t>
            </a:r>
          </a:p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594265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“open type”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RFC FS-1068</a:t>
            </a:r>
          </a:p>
          <a:p>
            <a:r>
              <a:rPr lang="en-US" dirty="0"/>
              <a:t>Increase expressivity of F# DSLs and ultra-succinct mode programming</a:t>
            </a:r>
          </a:p>
          <a:p>
            <a:pPr lvl="1"/>
            <a:r>
              <a:rPr lang="en-US" dirty="0"/>
              <a:t>Single-word “functions” can be overloaded members accepting named, optional, </a:t>
            </a:r>
            <a:r>
              <a:rPr lang="en-US" dirty="0" err="1"/>
              <a:t>ParamArray</a:t>
            </a:r>
            <a:r>
              <a:rPr lang="en-US" dirty="0"/>
              <a:t> arguments</a:t>
            </a:r>
          </a:p>
          <a:p>
            <a:r>
              <a:rPr lang="en-US" dirty="0"/>
              <a:t>Demo</a:t>
            </a:r>
          </a:p>
          <a:p>
            <a:r>
              <a:rPr lang="en-US" b="1" dirty="0"/>
              <a:t>Caveat emptor</a:t>
            </a:r>
            <a:r>
              <a:rPr lang="en-US" dirty="0"/>
              <a:t>. Don’t inflict this on yourself or your friends without real thought about ramifications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932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#r "nuget</a:t>
            </a:r>
            <a:r>
              <a:rPr lang="en-US"/>
              <a:t>: …"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 rate this as the #1 feature for Python programmers</a:t>
            </a:r>
          </a:p>
          <a:p>
            <a:r>
              <a:rPr lang="en-US" dirty="0"/>
              <a:t>Combined with </a:t>
            </a:r>
            <a:r>
              <a:rPr lang="en-US" b="1" dirty="0" err="1"/>
              <a:t>global.json</a:t>
            </a:r>
            <a:r>
              <a:rPr lang="en-US" b="1" dirty="0"/>
              <a:t> </a:t>
            </a:r>
            <a:r>
              <a:rPr lang="en-US" dirty="0"/>
              <a:t>in script directory allows you to “lock down” F# scripts as trustworthy</a:t>
            </a:r>
          </a:p>
          <a:p>
            <a:endParaRPr lang="en-US" dirty="0"/>
          </a:p>
          <a:p>
            <a:r>
              <a:rPr lang="en-US" dirty="0"/>
              <a:t>#r "nuget: </a:t>
            </a:r>
            <a:r>
              <a:rPr lang="en-US" dirty="0" err="1"/>
              <a:t>Newtonsoft.Json</a:t>
            </a:r>
            <a:r>
              <a:rPr lang="en-US" dirty="0"/>
              <a:t>“</a:t>
            </a:r>
          </a:p>
          <a:p>
            <a:r>
              <a:rPr lang="en-US" dirty="0"/>
              <a:t>#r "nuget: </a:t>
            </a:r>
            <a:r>
              <a:rPr lang="en-US" dirty="0" err="1"/>
              <a:t>Newtonsoft.Json</a:t>
            </a:r>
            <a:r>
              <a:rPr lang="en-US" dirty="0"/>
              <a:t>, 11.0.1"</a:t>
            </a:r>
          </a:p>
          <a:p>
            <a:endParaRPr lang="en-US" dirty="0"/>
          </a:p>
          <a:p>
            <a:r>
              <a:rPr lang="da-DK" b="0" i="0" dirty="0">
                <a:solidFill>
                  <a:srgbClr val="171717"/>
                </a:solidFill>
                <a:effectLst/>
                <a:latin typeface="SFMono-Regular"/>
              </a:rPr>
              <a:t>#i </a:t>
            </a:r>
            <a:r>
              <a:rPr lang="da-DK" b="0" i="0" dirty="0">
                <a:solidFill>
                  <a:srgbClr val="A31515"/>
                </a:solidFill>
                <a:effectLst/>
                <a:latin typeface="SFMono-Regular"/>
              </a:rPr>
              <a:t>"nuget: https://my-remote-package-source/index.json"</a:t>
            </a:r>
            <a:r>
              <a:rPr lang="da-DK" b="0" i="0" dirty="0">
                <a:solidFill>
                  <a:srgbClr val="171717"/>
                </a:solidFill>
                <a:effectLst/>
                <a:latin typeface="SFMono-Regular"/>
              </a:rPr>
              <a:t> </a:t>
            </a:r>
            <a:br>
              <a:rPr lang="da-DK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667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37E3B-99F3-4750-AD11-1EC2690C9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update on how we talk about F#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ED7983-30ED-437E-ACB6-CFA44E080B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39020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let! … and! 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Extends F# computation expressions</a:t>
            </a:r>
          </a:p>
        </p:txBody>
      </p:sp>
    </p:spTree>
    <p:extLst>
      <p:ext uri="{BB962C8B-B14F-4D97-AF65-F5344CB8AC3E}">
        <p14:creationId xmlns:p14="http://schemas.microsoft.com/office/powerpoint/2010/main" val="3501592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8E546A-D34E-4F3C-BE11-21268C9A8DC9}"/>
              </a:ext>
            </a:extLst>
          </p:cNvPr>
          <p:cNvSpPr txBox="1"/>
          <p:nvPr/>
        </p:nvSpPr>
        <p:spPr>
          <a:xfrm>
            <a:off x="959317" y="1451627"/>
            <a:ext cx="4525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Iterator methods (from Icon)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3FC02-8C58-4E1E-B393-B2D189FECA64}"/>
              </a:ext>
            </a:extLst>
          </p:cNvPr>
          <p:cNvSpPr txBox="1"/>
          <p:nvPr/>
        </p:nvSpPr>
        <p:spPr>
          <a:xfrm>
            <a:off x="959316" y="2381939"/>
            <a:ext cx="2944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Query expressions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98607B-EDC0-4703-B777-390F2942C5E9}"/>
              </a:ext>
            </a:extLst>
          </p:cNvPr>
          <p:cNvSpPr txBox="1"/>
          <p:nvPr/>
        </p:nvSpPr>
        <p:spPr>
          <a:xfrm>
            <a:off x="959316" y="3312251"/>
            <a:ext cx="2719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Comprehensions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ED7E9-A713-4318-851B-5538975EFC56}"/>
              </a:ext>
            </a:extLst>
          </p:cNvPr>
          <p:cNvSpPr txBox="1"/>
          <p:nvPr/>
        </p:nvSpPr>
        <p:spPr>
          <a:xfrm>
            <a:off x="959316" y="4234873"/>
            <a:ext cx="1030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Async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CB577B-6CA2-4C3C-B055-5D0AC8A5D430}"/>
              </a:ext>
            </a:extLst>
          </p:cNvPr>
          <p:cNvSpPr txBox="1"/>
          <p:nvPr/>
        </p:nvSpPr>
        <p:spPr>
          <a:xfrm>
            <a:off x="959316" y="5202275"/>
            <a:ext cx="2648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Async sequences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53F05F-083C-4E18-95DB-42B6698B98C0}"/>
              </a:ext>
            </a:extLst>
          </p:cNvPr>
          <p:cNvSpPr txBox="1"/>
          <p:nvPr/>
        </p:nvSpPr>
        <p:spPr>
          <a:xfrm>
            <a:off x="6314172" y="2967335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tx1"/>
                  </a:solidFill>
                </a:ln>
              </a:rPr>
              <a:t>modality { code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2315DB-A427-4887-A28A-897A4E6EDB56}"/>
              </a:ext>
            </a:extLst>
          </p:cNvPr>
          <p:cNvCxnSpPr/>
          <p:nvPr/>
        </p:nvCxnSpPr>
        <p:spPr>
          <a:xfrm>
            <a:off x="4042611" y="1896177"/>
            <a:ext cx="2127183" cy="1174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BC99C4-3EA9-4C8D-A91B-99585584EEB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903905" y="2643549"/>
            <a:ext cx="2192095" cy="542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6963FA-93DA-4529-93E3-F3CDC7448E90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3678394" y="3312251"/>
            <a:ext cx="2417606" cy="261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90567F-C1F7-40E3-A6C1-A7183C004F6F}"/>
              </a:ext>
            </a:extLst>
          </p:cNvPr>
          <p:cNvCxnSpPr>
            <a:cxnSpLocks/>
          </p:cNvCxnSpPr>
          <p:nvPr/>
        </p:nvCxnSpPr>
        <p:spPr>
          <a:xfrm flipV="1">
            <a:off x="4042611" y="3573861"/>
            <a:ext cx="2053389" cy="901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FBE447E-0EB1-4042-8F87-CDCF52C5E96D}"/>
              </a:ext>
            </a:extLst>
          </p:cNvPr>
          <p:cNvCxnSpPr>
            <a:cxnSpLocks/>
          </p:cNvCxnSpPr>
          <p:nvPr/>
        </p:nvCxnSpPr>
        <p:spPr>
          <a:xfrm flipV="1">
            <a:off x="4904948" y="3835471"/>
            <a:ext cx="1191052" cy="1366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D809A7A-73C3-48C9-9D07-E8465A95FEEB}"/>
              </a:ext>
            </a:extLst>
          </p:cNvPr>
          <p:cNvSpPr txBox="1"/>
          <p:nvPr/>
        </p:nvSpPr>
        <p:spPr>
          <a:xfrm>
            <a:off x="-367389" y="430360"/>
            <a:ext cx="12004332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Computational modalities in F# (computation expressions)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F1A4FA1-1706-4DE9-982E-A4FD5448BFCC}"/>
              </a:ext>
            </a:extLst>
          </p:cNvPr>
          <p:cNvSpPr txBox="1"/>
          <p:nvPr/>
        </p:nvSpPr>
        <p:spPr>
          <a:xfrm>
            <a:off x="7064546" y="4352330"/>
            <a:ext cx="4841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2007 – monads, monoids, async, comprehensions</a:t>
            </a:r>
          </a:p>
          <a:p>
            <a:r>
              <a:rPr lang="en-GB" dirty="0"/>
              <a:t>2012 – queries, extended comprehensions</a:t>
            </a:r>
          </a:p>
        </p:txBody>
      </p:sp>
    </p:spTree>
    <p:extLst>
      <p:ext uri="{BB962C8B-B14F-4D97-AF65-F5344CB8AC3E}">
        <p14:creationId xmlns:p14="http://schemas.microsoft.com/office/powerpoint/2010/main" val="42235969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89A25A-4D30-4AB1-BFF5-00726BBB59B9}"/>
              </a:ext>
            </a:extLst>
          </p:cNvPr>
          <p:cNvSpPr txBox="1"/>
          <p:nvPr/>
        </p:nvSpPr>
        <p:spPr>
          <a:xfrm>
            <a:off x="-367389" y="430360"/>
            <a:ext cx="12004332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Computational modalities in C#, F# (computation expressions)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8E546A-D34E-4F3C-BE11-21268C9A8DC9}"/>
              </a:ext>
            </a:extLst>
          </p:cNvPr>
          <p:cNvSpPr txBox="1"/>
          <p:nvPr/>
        </p:nvSpPr>
        <p:spPr>
          <a:xfrm>
            <a:off x="959317" y="1451627"/>
            <a:ext cx="3192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Iterator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3FC02-8C58-4E1E-B393-B2D189FECA64}"/>
              </a:ext>
            </a:extLst>
          </p:cNvPr>
          <p:cNvSpPr txBox="1"/>
          <p:nvPr/>
        </p:nvSpPr>
        <p:spPr>
          <a:xfrm>
            <a:off x="959316" y="2381939"/>
            <a:ext cx="3314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Query expressions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98607B-EDC0-4703-B777-390F2942C5E9}"/>
              </a:ext>
            </a:extLst>
          </p:cNvPr>
          <p:cNvSpPr txBox="1"/>
          <p:nvPr/>
        </p:nvSpPr>
        <p:spPr>
          <a:xfrm>
            <a:off x="959316" y="3312251"/>
            <a:ext cx="39456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Collection initialization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ED7E9-A713-4318-851B-5538975EFC56}"/>
              </a:ext>
            </a:extLst>
          </p:cNvPr>
          <p:cNvSpPr txBox="1"/>
          <p:nvPr/>
        </p:nvSpPr>
        <p:spPr>
          <a:xfrm>
            <a:off x="959316" y="4234873"/>
            <a:ext cx="2856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Async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CB577B-6CA2-4C3C-B055-5D0AC8A5D430}"/>
              </a:ext>
            </a:extLst>
          </p:cNvPr>
          <p:cNvSpPr txBox="1"/>
          <p:nvPr/>
        </p:nvSpPr>
        <p:spPr>
          <a:xfrm>
            <a:off x="959316" y="5202275"/>
            <a:ext cx="4031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Async iterator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53F05F-083C-4E18-95DB-42B6698B98C0}"/>
              </a:ext>
            </a:extLst>
          </p:cNvPr>
          <p:cNvSpPr txBox="1"/>
          <p:nvPr/>
        </p:nvSpPr>
        <p:spPr>
          <a:xfrm>
            <a:off x="6602929" y="1451627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>
                <a:ln>
                  <a:solidFill>
                    <a:schemeClr val="tx1"/>
                  </a:solidFill>
                </a:ln>
              </a:rPr>
              <a:t>seq</a:t>
            </a:r>
            <a:r>
              <a:rPr lang="en-GB" sz="2800" dirty="0">
                <a:ln>
                  <a:solidFill>
                    <a:schemeClr val="tx1"/>
                  </a:solidFill>
                </a:ln>
              </a:rPr>
              <a:t> { code + yield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2315DB-A427-4887-A28A-897A4E6EDB56}"/>
              </a:ext>
            </a:extLst>
          </p:cNvPr>
          <p:cNvCxnSpPr/>
          <p:nvPr/>
        </p:nvCxnSpPr>
        <p:spPr>
          <a:xfrm>
            <a:off x="4042611" y="1896177"/>
            <a:ext cx="2127183" cy="1174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BC99C4-3EA9-4C8D-A91B-99585584EEB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274198" y="2643549"/>
            <a:ext cx="1821802" cy="542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6963FA-93DA-4529-93E3-F3CDC7448E90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904948" y="3312251"/>
            <a:ext cx="1191052" cy="261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90567F-C1F7-40E3-A6C1-A7183C004F6F}"/>
              </a:ext>
            </a:extLst>
          </p:cNvPr>
          <p:cNvCxnSpPr>
            <a:cxnSpLocks/>
          </p:cNvCxnSpPr>
          <p:nvPr/>
        </p:nvCxnSpPr>
        <p:spPr>
          <a:xfrm flipV="1">
            <a:off x="4473779" y="3573861"/>
            <a:ext cx="1696015" cy="971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FBE447E-0EB1-4042-8F87-CDCF52C5E96D}"/>
              </a:ext>
            </a:extLst>
          </p:cNvPr>
          <p:cNvCxnSpPr>
            <a:cxnSpLocks/>
          </p:cNvCxnSpPr>
          <p:nvPr/>
        </p:nvCxnSpPr>
        <p:spPr>
          <a:xfrm flipV="1">
            <a:off x="4904948" y="3744682"/>
            <a:ext cx="1264846" cy="1529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74FDFE7-1AD8-4BE6-AC74-2C81951DFF29}"/>
              </a:ext>
            </a:extLst>
          </p:cNvPr>
          <p:cNvSpPr txBox="1"/>
          <p:nvPr/>
        </p:nvSpPr>
        <p:spPr>
          <a:xfrm>
            <a:off x="6602929" y="2416207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tx1"/>
                  </a:solidFill>
                </a:ln>
              </a:rPr>
              <a:t>query { code + yield + custom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592631-3090-4097-A0EF-73CEB8C63616}"/>
              </a:ext>
            </a:extLst>
          </p:cNvPr>
          <p:cNvSpPr txBox="1"/>
          <p:nvPr/>
        </p:nvSpPr>
        <p:spPr>
          <a:xfrm>
            <a:off x="6602929" y="3329521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tx1"/>
                  </a:solidFill>
                </a:ln>
              </a:rPr>
              <a:t>[ code + yield ]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BBC610-3556-4E4C-89D2-C093731C352C}"/>
              </a:ext>
            </a:extLst>
          </p:cNvPr>
          <p:cNvSpPr txBox="1"/>
          <p:nvPr/>
        </p:nvSpPr>
        <p:spPr>
          <a:xfrm>
            <a:off x="6600963" y="4234873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tx1"/>
                  </a:solidFill>
                </a:ln>
              </a:rPr>
              <a:t>async { code + let!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342821-2F4D-4E9D-8568-0F472E2B5B86}"/>
              </a:ext>
            </a:extLst>
          </p:cNvPr>
          <p:cNvSpPr txBox="1"/>
          <p:nvPr/>
        </p:nvSpPr>
        <p:spPr>
          <a:xfrm>
            <a:off x="6598997" y="5207415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>
                <a:ln>
                  <a:solidFill>
                    <a:schemeClr val="tx1"/>
                  </a:solidFill>
                </a:ln>
              </a:rPr>
              <a:t>asyncSeq</a:t>
            </a:r>
            <a:r>
              <a:rPr lang="en-GB" sz="2800" dirty="0">
                <a:ln>
                  <a:solidFill>
                    <a:schemeClr val="tx1"/>
                  </a:solidFill>
                </a:ln>
              </a:rPr>
              <a:t> { code + let! + yield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r>
              <a:rPr lang="en-GB" sz="2800" dirty="0">
                <a:ln>
                  <a:solidFill>
                    <a:schemeClr val="tx1"/>
                  </a:solidFill>
                </a:ln>
              </a:rPr>
              <a:t>coroutine { code + yield() }</a:t>
            </a:r>
          </a:p>
        </p:txBody>
      </p:sp>
    </p:spTree>
    <p:extLst>
      <p:ext uri="{BB962C8B-B14F-4D97-AF65-F5344CB8AC3E}">
        <p14:creationId xmlns:p14="http://schemas.microsoft.com/office/powerpoint/2010/main" val="32201116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FBCFF6-983C-4357-AB97-32BDB1E461BD}"/>
              </a:ext>
            </a:extLst>
          </p:cNvPr>
          <p:cNvSpPr txBox="1"/>
          <p:nvPr/>
        </p:nvSpPr>
        <p:spPr>
          <a:xfrm>
            <a:off x="1215957" y="2607013"/>
            <a:ext cx="146887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let!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8C2BB8-6635-46B7-8111-35B2FA7DA243}"/>
              </a:ext>
            </a:extLst>
          </p:cNvPr>
          <p:cNvSpPr txBox="1"/>
          <p:nvPr/>
        </p:nvSpPr>
        <p:spPr>
          <a:xfrm>
            <a:off x="3634902" y="2607013"/>
            <a:ext cx="146887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let!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6BFC83-632D-4F20-926A-C50757D7C37E}"/>
              </a:ext>
            </a:extLst>
          </p:cNvPr>
          <p:cNvSpPr txBox="1"/>
          <p:nvPr/>
        </p:nvSpPr>
        <p:spPr>
          <a:xfrm>
            <a:off x="6053847" y="2607013"/>
            <a:ext cx="146887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let!</a:t>
            </a:r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95481B-594E-4456-8ED4-4A3473303BC4}"/>
              </a:ext>
            </a:extLst>
          </p:cNvPr>
          <p:cNvCxnSpPr>
            <a:stCxn id="2" idx="3"/>
            <a:endCxn id="4" idx="1"/>
          </p:cNvCxnSpPr>
          <p:nvPr/>
        </p:nvCxnSpPr>
        <p:spPr>
          <a:xfrm>
            <a:off x="2684834" y="2791679"/>
            <a:ext cx="9500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A35D4C-8C69-4892-8AC9-B01FC885393F}"/>
              </a:ext>
            </a:extLst>
          </p:cNvPr>
          <p:cNvCxnSpPr>
            <a:cxnSpLocks/>
          </p:cNvCxnSpPr>
          <p:nvPr/>
        </p:nvCxnSpPr>
        <p:spPr>
          <a:xfrm>
            <a:off x="5103779" y="2788277"/>
            <a:ext cx="9500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7A389CE-4A79-4FF4-9C79-45CE4E74AD14}"/>
              </a:ext>
            </a:extLst>
          </p:cNvPr>
          <p:cNvSpPr txBox="1"/>
          <p:nvPr/>
        </p:nvSpPr>
        <p:spPr>
          <a:xfrm>
            <a:off x="8602494" y="2603611"/>
            <a:ext cx="146887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return</a:t>
            </a:r>
            <a:endParaRPr lang="en-GB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A13879A-A2D3-44E6-8CBD-357922E68D4C}"/>
              </a:ext>
            </a:extLst>
          </p:cNvPr>
          <p:cNvCxnSpPr>
            <a:cxnSpLocks/>
          </p:cNvCxnSpPr>
          <p:nvPr/>
        </p:nvCxnSpPr>
        <p:spPr>
          <a:xfrm>
            <a:off x="7522724" y="2788277"/>
            <a:ext cx="9500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D92161-8FA9-47E5-9F0F-ADBC99EB0481}"/>
              </a:ext>
            </a:extLst>
          </p:cNvPr>
          <p:cNvSpPr txBox="1"/>
          <p:nvPr/>
        </p:nvSpPr>
        <p:spPr>
          <a:xfrm>
            <a:off x="-367389" y="430360"/>
            <a:ext cx="12004332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Monadic binding (let!)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1CA24F-DFF2-40DE-A842-8C69857896FB}"/>
              </a:ext>
            </a:extLst>
          </p:cNvPr>
          <p:cNvSpPr txBox="1"/>
          <p:nvPr/>
        </p:nvSpPr>
        <p:spPr>
          <a:xfrm>
            <a:off x="2814536" y="2788277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magic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992623-C549-40B7-968A-AE50F9CCDFAD}"/>
              </a:ext>
            </a:extLst>
          </p:cNvPr>
          <p:cNvSpPr txBox="1"/>
          <p:nvPr/>
        </p:nvSpPr>
        <p:spPr>
          <a:xfrm>
            <a:off x="5209160" y="2791679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magic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00CED0-DD2C-43DF-ABAB-3C4032B08753}"/>
              </a:ext>
            </a:extLst>
          </p:cNvPr>
          <p:cNvSpPr txBox="1"/>
          <p:nvPr/>
        </p:nvSpPr>
        <p:spPr>
          <a:xfrm>
            <a:off x="7670257" y="2784237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magic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61248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FBCFF6-983C-4357-AB97-32BDB1E461BD}"/>
              </a:ext>
            </a:extLst>
          </p:cNvPr>
          <p:cNvSpPr txBox="1"/>
          <p:nvPr/>
        </p:nvSpPr>
        <p:spPr>
          <a:xfrm>
            <a:off x="1215957" y="2607013"/>
            <a:ext cx="146887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let!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8C2BB8-6635-46B7-8111-35B2FA7DA243}"/>
              </a:ext>
            </a:extLst>
          </p:cNvPr>
          <p:cNvSpPr txBox="1"/>
          <p:nvPr/>
        </p:nvSpPr>
        <p:spPr>
          <a:xfrm>
            <a:off x="1125166" y="3881337"/>
            <a:ext cx="146887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and!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6BFC83-632D-4F20-926A-C50757D7C37E}"/>
              </a:ext>
            </a:extLst>
          </p:cNvPr>
          <p:cNvSpPr txBox="1"/>
          <p:nvPr/>
        </p:nvSpPr>
        <p:spPr>
          <a:xfrm>
            <a:off x="1125166" y="5077838"/>
            <a:ext cx="146887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and!</a:t>
            </a:r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95481B-594E-4456-8ED4-4A3473303BC4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684834" y="2791679"/>
            <a:ext cx="1164077" cy="875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A35D4C-8C69-4892-8AC9-B01FC885393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594043" y="4066003"/>
            <a:ext cx="1102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5EB7C84-E267-458C-A3B1-EF00530A7308}"/>
              </a:ext>
            </a:extLst>
          </p:cNvPr>
          <p:cNvSpPr txBox="1"/>
          <p:nvPr/>
        </p:nvSpPr>
        <p:spPr>
          <a:xfrm>
            <a:off x="3991583" y="3925111"/>
            <a:ext cx="146887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return</a:t>
            </a:r>
            <a:endParaRPr lang="en-GB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1CA344-44B8-48B3-9476-060AB66BC493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594043" y="4218404"/>
            <a:ext cx="1254868" cy="1044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9F42D77-4EA5-49D2-B6B9-B6C36C4FA88A}"/>
              </a:ext>
            </a:extLst>
          </p:cNvPr>
          <p:cNvSpPr txBox="1"/>
          <p:nvPr/>
        </p:nvSpPr>
        <p:spPr>
          <a:xfrm>
            <a:off x="-367389" y="430360"/>
            <a:ext cx="12004332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Applicative binding (</a:t>
            </a:r>
            <a:r>
              <a:rPr lang="en-GB" sz="3200" dirty="0">
                <a:solidFill>
                  <a:srgbClr val="000000"/>
                </a:solidFill>
                <a:latin typeface="Calibri"/>
              </a:rPr>
              <a:t>and</a:t>
            </a: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!)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30D180-916A-4685-BC51-141557283729}"/>
              </a:ext>
            </a:extLst>
          </p:cNvPr>
          <p:cNvSpPr txBox="1"/>
          <p:nvPr/>
        </p:nvSpPr>
        <p:spPr>
          <a:xfrm>
            <a:off x="3287949" y="2976345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magic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A46A0F-D31F-4689-B8C8-AC0CE2241DBF}"/>
              </a:ext>
            </a:extLst>
          </p:cNvPr>
          <p:cNvSpPr txBox="1"/>
          <p:nvPr/>
        </p:nvSpPr>
        <p:spPr>
          <a:xfrm>
            <a:off x="2957206" y="3664406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magic</a:t>
            </a: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6F2C24-DFDA-4656-8274-1775BB8F838E}"/>
              </a:ext>
            </a:extLst>
          </p:cNvPr>
          <p:cNvSpPr txBox="1"/>
          <p:nvPr/>
        </p:nvSpPr>
        <p:spPr>
          <a:xfrm>
            <a:off x="3326858" y="4588058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magic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19021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let! … and! 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RFC FS-1063</a:t>
            </a:r>
          </a:p>
          <a:p>
            <a:r>
              <a:rPr lang="en-US" dirty="0"/>
              <a:t>Directly from the last F# London meetup before pandemic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r>
              <a:rPr lang="en-US" dirty="0"/>
              <a:t>“</a:t>
            </a:r>
            <a:r>
              <a:rPr lang="en-US" b="1" dirty="0"/>
              <a:t>let! … and! …</a:t>
            </a:r>
            <a:r>
              <a:rPr lang="en-US" dirty="0"/>
              <a:t>” in computations</a:t>
            </a:r>
          </a:p>
          <a:p>
            <a:pPr lvl="1"/>
            <a:r>
              <a:rPr lang="en-US" dirty="0"/>
              <a:t>Maps to overloaded </a:t>
            </a:r>
            <a:r>
              <a:rPr lang="en-US" dirty="0" err="1"/>
              <a:t>BindReturn</a:t>
            </a:r>
            <a:r>
              <a:rPr lang="en-US" dirty="0"/>
              <a:t>/</a:t>
            </a:r>
            <a:r>
              <a:rPr lang="en-US" dirty="0" err="1"/>
              <a:t>MergeSources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See RFC</a:t>
            </a:r>
          </a:p>
          <a:p>
            <a:r>
              <a:rPr lang="en-US" dirty="0"/>
              <a:t>Used for </a:t>
            </a:r>
            <a:r>
              <a:rPr lang="en-US" b="1" dirty="0" err="1"/>
              <a:t>applicatives</a:t>
            </a:r>
            <a:r>
              <a:rPr lang="en-US" dirty="0"/>
              <a:t> - two-phased computations</a:t>
            </a:r>
          </a:p>
          <a:p>
            <a:pPr lvl="1"/>
            <a:r>
              <a:rPr lang="en-US" dirty="0"/>
              <a:t>Separate “compose” from “run”</a:t>
            </a:r>
          </a:p>
          <a:p>
            <a:pPr lvl="1"/>
            <a:r>
              <a:rPr lang="en-US" dirty="0"/>
              <a:t>Static “composition”, then dynamic “run”</a:t>
            </a:r>
          </a:p>
          <a:p>
            <a:pPr lvl="1"/>
            <a:r>
              <a:rPr lang="en-US" dirty="0"/>
              <a:t>Example: graphs of fixed size (pre-allocate buffers, then run)</a:t>
            </a:r>
          </a:p>
          <a:p>
            <a:pPr lvl="1"/>
            <a:r>
              <a:rPr lang="en-US" dirty="0"/>
              <a:t>Example: validation  (compose validators, then run)</a:t>
            </a:r>
          </a:p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815727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expr[</a:t>
            </a:r>
            <a:r>
              <a:rPr lang="en-US" dirty="0" err="1"/>
              <a:t>idx</a:t>
            </a:r>
            <a:r>
              <a:rPr lang="en-US" dirty="0"/>
              <a:t>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RFC FS-1110</a:t>
            </a:r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We lose people for no reason</a:t>
            </a:r>
          </a:p>
          <a:p>
            <a:pPr lvl="1"/>
            <a:r>
              <a:rPr lang="en-US" dirty="0"/>
              <a:t>“Making F# better by moving it towards it already was”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Caveats</a:t>
            </a:r>
          </a:p>
        </p:txBody>
      </p:sp>
    </p:spTree>
    <p:extLst>
      <p:ext uri="{BB962C8B-B14F-4D97-AF65-F5344CB8AC3E}">
        <p14:creationId xmlns:p14="http://schemas.microsoft.com/office/powerpoint/2010/main" val="3289324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{ .. 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Why, what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Differences with async</a:t>
            </a:r>
          </a:p>
          <a:p>
            <a:pPr lvl="1"/>
            <a:r>
              <a:rPr lang="en-US" dirty="0"/>
              <a:t>A task is a single mutable, </a:t>
            </a:r>
            <a:r>
              <a:rPr lang="en-US" dirty="0" err="1"/>
              <a:t>awaitable</a:t>
            </a:r>
            <a:r>
              <a:rPr lang="en-US" dirty="0"/>
              <a:t> register</a:t>
            </a:r>
          </a:p>
          <a:p>
            <a:pPr lvl="1"/>
            <a:r>
              <a:rPr lang="en-US" dirty="0"/>
              <a:t>Hot start</a:t>
            </a:r>
          </a:p>
          <a:p>
            <a:pPr lvl="1"/>
            <a:r>
              <a:rPr lang="en-US" dirty="0"/>
              <a:t>No implicit cancellation checks</a:t>
            </a:r>
          </a:p>
          <a:p>
            <a:pPr lvl="1"/>
            <a:r>
              <a:rPr lang="en-US" dirty="0"/>
              <a:t>No implicit cancellation propagation</a:t>
            </a:r>
          </a:p>
          <a:p>
            <a:pPr lvl="1"/>
            <a:r>
              <a:rPr lang="en-US" dirty="0"/>
              <a:t>No </a:t>
            </a:r>
            <a:r>
              <a:rPr lang="en-US" dirty="0" err="1"/>
              <a:t>tailcalls</a:t>
            </a:r>
            <a:endParaRPr lang="en-US" dirty="0"/>
          </a:p>
          <a:p>
            <a:r>
              <a:rPr lang="en-US" dirty="0"/>
              <a:t>Use primarily for interop when heavily consuming or producing tasks</a:t>
            </a:r>
          </a:p>
          <a:p>
            <a:r>
              <a:rPr lang="en-US" dirty="0"/>
              <a:t>Debugging can be better</a:t>
            </a:r>
          </a:p>
          <a:p>
            <a:r>
              <a:rPr lang="en-US" dirty="0"/>
              <a:t>Builds on “resumable code”, has other applications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1083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!, :=, </a:t>
            </a:r>
            <a:r>
              <a:rPr lang="en-US" dirty="0" err="1"/>
              <a:t>incr</a:t>
            </a:r>
            <a:r>
              <a:rPr lang="en-US" dirty="0"/>
              <a:t>, </a:t>
            </a:r>
            <a:r>
              <a:rPr lang="en-US" dirty="0" err="1"/>
              <a:t>decr</a:t>
            </a:r>
            <a:r>
              <a:rPr lang="en-US" dirty="0"/>
              <a:t> soft deprecation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RFC FS-1111</a:t>
            </a:r>
          </a:p>
          <a:p>
            <a:r>
              <a:rPr lang="en-US" dirty="0"/>
              <a:t>These operators are highly confusing to beginners</a:t>
            </a:r>
          </a:p>
          <a:p>
            <a:r>
              <a:rPr lang="en-US" dirty="0"/>
              <a:t>They are now rarely used </a:t>
            </a:r>
          </a:p>
          <a:p>
            <a:r>
              <a:rPr lang="en-US" dirty="0"/>
              <a:t>Soft deprecation via informational messages</a:t>
            </a:r>
          </a:p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3245768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and Scalability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F# Compiler Service new multi-threaded (no reactor queue!)</a:t>
            </a:r>
          </a:p>
          <a:p>
            <a:pPr lvl="1"/>
            <a:r>
              <a:rPr lang="en-US" dirty="0"/>
              <a:t>Makes IDEs MUCH more responsive</a:t>
            </a:r>
          </a:p>
          <a:p>
            <a:r>
              <a:rPr lang="en-US" dirty="0"/>
              <a:t>Visual Studio 2022 now 64-bit</a:t>
            </a:r>
          </a:p>
          <a:p>
            <a:r>
              <a:rPr lang="en-US" dirty="0"/>
              <a:t>Other major performance improvements, see announcements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944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marketing exercise we did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 Syme, Phillip Carter, </a:t>
            </a:r>
            <a:r>
              <a:rPr lang="en-US" dirty="0" err="1"/>
              <a:t>Niklas</a:t>
            </a:r>
            <a:r>
              <a:rPr lang="en-US" dirty="0"/>
              <a:t> Gustafsson also Reed Copsey, Isaac Abraham and others</a:t>
            </a:r>
          </a:p>
          <a:p>
            <a:r>
              <a:rPr lang="en-US" dirty="0"/>
              <a:t>Target markets:</a:t>
            </a:r>
          </a:p>
          <a:p>
            <a:pPr lvl="1"/>
            <a:r>
              <a:rPr lang="en-US" b="1" dirty="0"/>
              <a:t>Python programmers </a:t>
            </a:r>
            <a:r>
              <a:rPr lang="en-US" u="sng" dirty="0"/>
              <a:t>hitting the limits </a:t>
            </a:r>
            <a:r>
              <a:rPr lang="en-US" dirty="0"/>
              <a:t>w.r.t typing and performance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C# programmers </a:t>
            </a:r>
            <a:r>
              <a:rPr lang="en-US" dirty="0"/>
              <a:t>wanting succinct, data-oriented programming </a:t>
            </a:r>
            <a:r>
              <a:rPr lang="en-US" u="sng" dirty="0"/>
              <a:t>without leaving the .NET ecosystem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Plus Scala, Julia, Go, Rust and everything else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8979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Debugging!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  <a:p>
            <a:r>
              <a:rPr lang="en-US" dirty="0"/>
              <a:t>Also shadowing on values shown in debugging</a:t>
            </a:r>
          </a:p>
        </p:txBody>
      </p:sp>
    </p:spTree>
    <p:extLst>
      <p:ext uri="{BB962C8B-B14F-4D97-AF65-F5344CB8AC3E}">
        <p14:creationId xmlns:p14="http://schemas.microsoft.com/office/powerpoint/2010/main" val="36569906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for [ .. ] and [| … |]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Demo/link </a:t>
            </a:r>
          </a:p>
        </p:txBody>
      </p:sp>
    </p:spTree>
    <p:extLst>
      <p:ext uri="{BB962C8B-B14F-4D97-AF65-F5344CB8AC3E}">
        <p14:creationId xmlns:p14="http://schemas.microsoft.com/office/powerpoint/2010/main" val="7397198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Map/Set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Victor </a:t>
            </a:r>
            <a:r>
              <a:rPr lang="en-US" dirty="0" err="1"/>
              <a:t>Baybekov</a:t>
            </a:r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FSharp.Core</a:t>
            </a:r>
            <a:r>
              <a:rPr lang="en-US" dirty="0"/>
              <a:t> 5.0.0+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5CF7A-4120-4919-AA83-B08997C78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234" y="2990716"/>
            <a:ext cx="5639066" cy="2819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2AE068-75C1-42DB-A23F-CD7C023B6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706" y="2837685"/>
            <a:ext cx="5296144" cy="312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9357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XML Doc checking!</a:t>
            </a:r>
          </a:p>
          <a:p>
            <a:r>
              <a:rPr lang="en-US" dirty="0" err="1"/>
              <a:t>FSharp.Core</a:t>
            </a:r>
            <a:r>
              <a:rPr lang="en-US" dirty="0"/>
              <a:t> examples! (500)</a:t>
            </a:r>
          </a:p>
          <a:p>
            <a:r>
              <a:rPr lang="en-US" dirty="0"/>
              <a:t>docs.microsoft.com/dotnet/</a:t>
            </a:r>
            <a:r>
              <a:rPr lang="en-US" dirty="0" err="1"/>
              <a:t>fsharp</a:t>
            </a:r>
            <a:r>
              <a:rPr lang="en-US" dirty="0"/>
              <a:t>/ revamp!</a:t>
            </a:r>
          </a:p>
          <a:p>
            <a:endParaRPr lang="en-US" dirty="0"/>
          </a:p>
          <a:p>
            <a:r>
              <a:rPr lang="en-US" dirty="0"/>
              <a:t>Call to action. </a:t>
            </a:r>
            <a:r>
              <a:rPr lang="en-US" dirty="0" err="1"/>
              <a:t>Stackoverflow</a:t>
            </a:r>
            <a:r>
              <a:rPr lang="en-US" dirty="0"/>
              <a:t> is becoming a problem for us. Please update your answers!</a:t>
            </a:r>
          </a:p>
        </p:txBody>
      </p:sp>
    </p:spTree>
    <p:extLst>
      <p:ext uri="{BB962C8B-B14F-4D97-AF65-F5344CB8AC3E}">
        <p14:creationId xmlns:p14="http://schemas.microsoft.com/office/powerpoint/2010/main" val="28001211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Huge thank you to contributors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https://devblogs.microsoft.com/dotnet/whats-new-in-fsharp-6/#thanks-and-acknowledgments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7825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marketing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Methodology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Write down all the technical features/qualities of F#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Mark them for relevance to the target market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Choose the top three</a:t>
            </a:r>
          </a:p>
        </p:txBody>
      </p:sp>
    </p:spTree>
    <p:extLst>
      <p:ext uri="{BB962C8B-B14F-4D97-AF65-F5344CB8AC3E}">
        <p14:creationId xmlns:p14="http://schemas.microsoft.com/office/powerpoint/2010/main" val="2409000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marketing exercise, for example: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50C4666-39F7-40EB-B54D-DB4AF58A5F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418833"/>
              </p:ext>
            </p:extLst>
          </p:nvPr>
        </p:nvGraphicFramePr>
        <p:xfrm>
          <a:off x="1404730" y="1490869"/>
          <a:ext cx="10333384" cy="50384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3346">
                  <a:extLst>
                    <a:ext uri="{9D8B030D-6E8A-4147-A177-3AD203B41FA5}">
                      <a16:colId xmlns:a16="http://schemas.microsoft.com/office/drawing/2014/main" val="3419303589"/>
                    </a:ext>
                  </a:extLst>
                </a:gridCol>
                <a:gridCol w="2583346">
                  <a:extLst>
                    <a:ext uri="{9D8B030D-6E8A-4147-A177-3AD203B41FA5}">
                      <a16:colId xmlns:a16="http://schemas.microsoft.com/office/drawing/2014/main" val="2438699860"/>
                    </a:ext>
                  </a:extLst>
                </a:gridCol>
                <a:gridCol w="2583346">
                  <a:extLst>
                    <a:ext uri="{9D8B030D-6E8A-4147-A177-3AD203B41FA5}">
                      <a16:colId xmlns:a16="http://schemas.microsoft.com/office/drawing/2014/main" val="1191771102"/>
                    </a:ext>
                  </a:extLst>
                </a:gridCol>
                <a:gridCol w="2583346">
                  <a:extLst>
                    <a:ext uri="{9D8B030D-6E8A-4147-A177-3AD203B41FA5}">
                      <a16:colId xmlns:a16="http://schemas.microsoft.com/office/drawing/2014/main" val="1037163756"/>
                    </a:ext>
                  </a:extLst>
                </a:gridCol>
              </a:tblGrid>
              <a:tr h="682001">
                <a:tc>
                  <a:txBody>
                    <a:bodyPr/>
                    <a:lstStyle/>
                    <a:p>
                      <a:r>
                        <a:rPr lang="en-GB" dirty="0"/>
                        <a:t>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Python </a:t>
                      </a:r>
                      <a:r>
                        <a:rPr lang="en-GB" dirty="0" err="1"/>
                        <a:t>devs</a:t>
                      </a:r>
                      <a:r>
                        <a:rPr lang="en-GB" dirty="0"/>
                        <a:t> hitting limits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C# </a:t>
                      </a:r>
                      <a:r>
                        <a:rPr lang="en-GB" dirty="0" err="1"/>
                        <a:t>devs</a:t>
                      </a:r>
                      <a:r>
                        <a:rPr lang="en-GB" dirty="0"/>
                        <a:t> wanting low ceremony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217495"/>
                  </a:ext>
                </a:extLst>
              </a:tr>
              <a:tr h="1266574">
                <a:tc>
                  <a:txBody>
                    <a:bodyPr/>
                    <a:lstStyle/>
                    <a:p>
                      <a:r>
                        <a:rPr lang="en-GB" b="1" dirty="0"/>
                        <a:t>Succinctness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Type inference</a:t>
                      </a:r>
                    </a:p>
                    <a:p>
                      <a:r>
                        <a:rPr lang="en-GB" b="0" dirty="0"/>
                        <a:t>Expression-oriented</a:t>
                      </a:r>
                    </a:p>
                    <a:p>
                      <a:r>
                        <a:rPr lang="en-GB" b="0" dirty="0"/>
                        <a:t>Tuples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Active patterns</a:t>
                      </a:r>
                      <a:endParaRPr lang="en-GB" b="0" dirty="0"/>
                    </a:p>
                    <a:p>
                      <a:r>
                        <a:rPr lang="en-GB" b="0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u="sng" dirty="0"/>
                        <a:t>Table stakes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✔️</a:t>
                      </a:r>
                      <a:endParaRPr lang="en-GB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GB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u="sng" dirty="0"/>
                        <a:t>Appeals</a:t>
                      </a:r>
                      <a:r>
                        <a:rPr lang="en-GB" dirty="0"/>
                        <a:t>! 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✔️✔️✔️</a:t>
                      </a:r>
                      <a:endParaRPr lang="en-GB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580435"/>
                  </a:ext>
                </a:extLst>
              </a:tr>
              <a:tr h="974288">
                <a:tc>
                  <a:txBody>
                    <a:bodyPr/>
                    <a:lstStyle/>
                    <a:p>
                      <a:r>
                        <a:rPr lang="en-GB" b="1" dirty="0"/>
                        <a:t>Robustness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Types</a:t>
                      </a:r>
                    </a:p>
                    <a:p>
                      <a:r>
                        <a:rPr lang="en-GB" dirty="0"/>
                        <a:t>No-nulls</a:t>
                      </a:r>
                    </a:p>
                    <a:p>
                      <a:r>
                        <a:rPr lang="en-GB" dirty="0"/>
                        <a:t>Functional abstraction</a:t>
                      </a:r>
                    </a:p>
                    <a:p>
                      <a:r>
                        <a:rPr lang="en-GB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u="sng" dirty="0"/>
                        <a:t>Appeals</a:t>
                      </a:r>
                      <a:r>
                        <a:rPr lang="en-GB" dirty="0"/>
                        <a:t>! 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✔️✔️✔️</a:t>
                      </a:r>
                      <a:endParaRPr lang="en-GB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Table stakes </a:t>
                      </a:r>
                      <a:r>
                        <a:rPr lang="en-GB" dirty="0"/>
                        <a:t> 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✔️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772061"/>
                  </a:ext>
                </a:extLst>
              </a:tr>
              <a:tr h="395128">
                <a:tc>
                  <a:txBody>
                    <a:bodyPr/>
                    <a:lstStyle/>
                    <a:p>
                      <a:r>
                        <a:rPr lang="en-GB" b="1" dirty="0"/>
                        <a:t>Performance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Typed code</a:t>
                      </a:r>
                    </a:p>
                    <a:p>
                      <a:r>
                        <a:rPr lang="en-GB" dirty="0"/>
                        <a:t>Generics without boxing</a:t>
                      </a:r>
                    </a:p>
                    <a:p>
                      <a:r>
                        <a:rPr lang="en-GB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u="sng" dirty="0"/>
                        <a:t>Appeals</a:t>
                      </a:r>
                      <a:r>
                        <a:rPr lang="en-GB" dirty="0"/>
                        <a:t>! 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✔️✔️✔️</a:t>
                      </a:r>
                      <a:endParaRPr lang="en-GB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u="sng" dirty="0"/>
                        <a:t>Table stakes </a:t>
                      </a:r>
                      <a:r>
                        <a:rPr lang="en-GB" dirty="0"/>
                        <a:t> 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✔️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746730"/>
                  </a:ext>
                </a:extLst>
              </a:tr>
              <a:tr h="395128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Expressiveness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05295"/>
                  </a:ext>
                </a:extLst>
              </a:tr>
              <a:tr h="395128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Interoperable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474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190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189241-3B14-4F8B-86EB-570D0765A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ea typeface="+mj-ea"/>
                <a:cs typeface="+mj-cs"/>
              </a:rPr>
              <a:t>Chosen</a:t>
            </a:r>
            <a:br>
              <a:rPr lang="en-US" sz="6000" dirty="0">
                <a:solidFill>
                  <a:schemeClr val="bg1"/>
                </a:solidFill>
                <a:ea typeface="+mj-ea"/>
                <a:cs typeface="+mj-cs"/>
              </a:rPr>
            </a:br>
            <a:r>
              <a:rPr lang="en-US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Themes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5FE34E8F-8DA0-4087-878D-CFE6DA1D6D9A}"/>
              </a:ext>
            </a:extLst>
          </p:cNvPr>
          <p:cNvGraphicFramePr/>
          <p:nvPr/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29673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3003" y="280349"/>
            <a:ext cx="11176000" cy="1551194"/>
          </a:xfrm>
        </p:spPr>
        <p:txBody>
          <a:bodyPr>
            <a:normAutofit fontScale="90000"/>
          </a:bodyPr>
          <a:lstStyle/>
          <a:p>
            <a:r>
              <a:rPr lang="en-GB" sz="36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Remember the eternal sweet spot of programming!</a:t>
            </a:r>
            <a:br>
              <a:rPr lang="en-GB" sz="36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36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36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Functions + Data + Types</a:t>
            </a:r>
            <a:endParaRPr lang="en-GB"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1B96158-5B74-445F-9BE0-B1073CFA8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81" y="1831543"/>
            <a:ext cx="12192000" cy="475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7854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26EAC33-0269-44E0-87E4-A96758CB3A6E}"/>
              </a:ext>
            </a:extLst>
          </p:cNvPr>
          <p:cNvSpPr/>
          <p:nvPr/>
        </p:nvSpPr>
        <p:spPr>
          <a:xfrm>
            <a:off x="4621077" y="5828811"/>
            <a:ext cx="29498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dot.net/</a:t>
            </a:r>
            <a:r>
              <a:rPr kumimoji="0" lang="en-GB" sz="3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fsharp</a:t>
            </a:r>
            <a:endParaRPr kumimoji="0" lang="en-GB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34C684-B652-450C-8660-69BA76164D21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is F# good at?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>
              <a:ln>
                <a:noFill/>
              </a:ln>
              <a:solidFill>
                <a:srgbClr val="DED7F7">
                  <a:lumMod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>
              <a:ln>
                <a:noFill/>
              </a:ln>
              <a:solidFill>
                <a:srgbClr val="DED7F7">
                  <a:lumMod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50586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FSharp-teched-europe-2010-v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 - 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Light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2200"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latin typeface="Segoe Light" pitchFamily="34" charset="0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7525</TotalTime>
  <Words>1398</Words>
  <Application>Microsoft Office PowerPoint</Application>
  <PresentationFormat>Widescreen</PresentationFormat>
  <Paragraphs>285</Paragraphs>
  <Slides>45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45</vt:i4>
      </vt:variant>
    </vt:vector>
  </HeadingPairs>
  <TitlesOfParts>
    <vt:vector size="60" baseType="lpstr">
      <vt:lpstr>Segoe Light</vt:lpstr>
      <vt:lpstr>Tw Cen MT</vt:lpstr>
      <vt:lpstr>Consolas</vt:lpstr>
      <vt:lpstr>Arial</vt:lpstr>
      <vt:lpstr>Segoe UI</vt:lpstr>
      <vt:lpstr>Calibri</vt:lpstr>
      <vt:lpstr>Open Sans</vt:lpstr>
      <vt:lpstr>Segoe UI Light</vt:lpstr>
      <vt:lpstr>Calibri Light</vt:lpstr>
      <vt:lpstr>SFMono-Regular</vt:lpstr>
      <vt:lpstr>1_Office Theme</vt:lpstr>
      <vt:lpstr>3_Office Theme</vt:lpstr>
      <vt:lpstr>2_Office Theme</vt:lpstr>
      <vt:lpstr>4_Office Theme</vt:lpstr>
      <vt:lpstr>FSharp-teched-europe-2010-v2</vt:lpstr>
      <vt:lpstr>What’s new in F# 5 &amp; 6</vt:lpstr>
      <vt:lpstr>Agenda</vt:lpstr>
      <vt:lpstr>An update on how we talk about F#</vt:lpstr>
      <vt:lpstr>A marketing exercise we did</vt:lpstr>
      <vt:lpstr>A marketing exercise</vt:lpstr>
      <vt:lpstr>A marketing exercise, for example:</vt:lpstr>
      <vt:lpstr>Chosen Themes</vt:lpstr>
      <vt:lpstr>Remember the eternal sweet spot of programming!  Functions + Data +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F# get started</vt:lpstr>
      <vt:lpstr>F# for the web backend</vt:lpstr>
      <vt:lpstr>F# for the web frontend (JavaScript)</vt:lpstr>
      <vt:lpstr>F# for the full stack with SAFE</vt:lpstr>
      <vt:lpstr>F# for data science &amp; ML</vt:lpstr>
      <vt:lpstr>F# 5!   Release Nov 2020</vt:lpstr>
      <vt:lpstr>F# 5 - Laundry list</vt:lpstr>
      <vt:lpstr>F# 6!   Release Nov 2021</vt:lpstr>
      <vt:lpstr>F# 6 - Laundry list</vt:lpstr>
      <vt:lpstr>String interpolation</vt:lpstr>
      <vt:lpstr>“open type”</vt:lpstr>
      <vt:lpstr>#r "nuget: …"</vt:lpstr>
      <vt:lpstr>let! … and! ….</vt:lpstr>
      <vt:lpstr>PowerPoint Presentation</vt:lpstr>
      <vt:lpstr>PowerPoint Presentation</vt:lpstr>
      <vt:lpstr>PowerPoint Presentation</vt:lpstr>
      <vt:lpstr>PowerPoint Presentation</vt:lpstr>
      <vt:lpstr>let! … and! ….</vt:lpstr>
      <vt:lpstr>expr[idx]</vt:lpstr>
      <vt:lpstr>task { .. }</vt:lpstr>
      <vt:lpstr>!, :=, incr, decr soft deprecation</vt:lpstr>
      <vt:lpstr>Performance and Scalability</vt:lpstr>
      <vt:lpstr>Pipeline Debugging!</vt:lpstr>
      <vt:lpstr>Performance for [ .. ] and [| … |]</vt:lpstr>
      <vt:lpstr>Improved Map/Set performance</vt:lpstr>
      <vt:lpstr>Doc improvements</vt:lpstr>
      <vt:lpstr>Huge thank you to contributors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Don Syme</cp:lastModifiedBy>
  <cp:revision>24</cp:revision>
  <dcterms:created xsi:type="dcterms:W3CDTF">2020-08-18T20:47:27Z</dcterms:created>
  <dcterms:modified xsi:type="dcterms:W3CDTF">2021-12-03T12:50:12Z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